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7"/>
  </p:notesMasterIdLst>
  <p:sldIdLst>
    <p:sldId id="256" r:id="rId2"/>
    <p:sldId id="257" r:id="rId3"/>
    <p:sldId id="280" r:id="rId4"/>
    <p:sldId id="258" r:id="rId5"/>
    <p:sldId id="259" r:id="rId6"/>
    <p:sldId id="260" r:id="rId7"/>
    <p:sldId id="261" r:id="rId8"/>
    <p:sldId id="262" r:id="rId9"/>
    <p:sldId id="264" r:id="rId10"/>
    <p:sldId id="265" r:id="rId11"/>
    <p:sldId id="281"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A4732E-C0FD-4B96-9A8F-8505F0A2BB10}" type="datetimeFigureOut">
              <a:rPr lang="en-US" smtClean="0"/>
              <a:pPr/>
              <a:t>4/11/2016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4D48E7-7117-43E6-A60E-E5AF06FEAF0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54D48E7-7117-43E6-A60E-E5AF06FEAF0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54D48E7-7117-43E6-A60E-E5AF06FEAF03}"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4D48E7-7117-43E6-A60E-E5AF06FEAF0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97E6354D-25D3-4B6D-8943-C3A4BA550C82}" type="datetimeFigureOut">
              <a:rPr lang="en-US" smtClean="0"/>
              <a:pPr/>
              <a:t>4/11/2016</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0E0EA874-EF85-4C22-BE6C-BE643796B7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E6354D-25D3-4B6D-8943-C3A4BA550C82}"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0EA874-EF85-4C22-BE6C-BE643796B7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E6354D-25D3-4B6D-8943-C3A4BA550C82}"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0EA874-EF85-4C22-BE6C-BE643796B7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7E6354D-25D3-4B6D-8943-C3A4BA550C82}" type="datetimeFigureOut">
              <a:rPr lang="en-US" smtClean="0"/>
              <a:pPr/>
              <a:t>4/11/2016</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0E0EA874-EF85-4C22-BE6C-BE643796B7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97E6354D-25D3-4B6D-8943-C3A4BA550C82}" type="datetimeFigureOut">
              <a:rPr lang="en-US" smtClean="0"/>
              <a:pPr/>
              <a:t>4/11/2016</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E0EA874-EF85-4C22-BE6C-BE643796B73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97E6354D-25D3-4B6D-8943-C3A4BA550C82}" type="datetimeFigureOut">
              <a:rPr lang="en-US" smtClean="0"/>
              <a:pPr/>
              <a:t>4/11/2016</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E0EA874-EF85-4C22-BE6C-BE643796B7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97E6354D-25D3-4B6D-8943-C3A4BA550C82}" type="datetimeFigureOut">
              <a:rPr lang="en-US" smtClean="0"/>
              <a:pPr/>
              <a:t>4/11/2016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0E0EA874-EF85-4C22-BE6C-BE643796B73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97E6354D-25D3-4B6D-8943-C3A4BA550C82}" type="datetimeFigureOut">
              <a:rPr lang="en-US" smtClean="0"/>
              <a:pPr/>
              <a:t>4/11/2016</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0EA874-EF85-4C22-BE6C-BE643796B7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7E6354D-25D3-4B6D-8943-C3A4BA550C82}" type="datetimeFigureOut">
              <a:rPr lang="en-US" smtClean="0"/>
              <a:pPr/>
              <a:t>4/11/2016</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0EA874-EF85-4C22-BE6C-BE643796B7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7E6354D-25D3-4B6D-8943-C3A4BA550C82}" type="datetimeFigureOut">
              <a:rPr lang="en-US" smtClean="0"/>
              <a:pPr/>
              <a:t>4/11/2016</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0EA874-EF85-4C22-BE6C-BE643796B7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97E6354D-25D3-4B6D-8943-C3A4BA550C82}" type="datetimeFigureOut">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E0EA874-EF85-4C22-BE6C-BE643796B73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7E6354D-25D3-4B6D-8943-C3A4BA550C82}" type="datetimeFigureOut">
              <a:rPr lang="en-US" smtClean="0"/>
              <a:pPr/>
              <a:t>4/11/2016</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E0EA874-EF85-4C22-BE6C-BE643796B73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4.bp.blogspot.com/-UrD4WEZyJzo/TjUxTwZJD1I/AAAAAAAAAr4/elq5fSrvqYo/s1600/Funny-pictures-of-animals-funny-bull-1.jpg"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8800" dirty="0" smtClean="0"/>
              <a:t>OPIATES</a:t>
            </a:r>
            <a:endParaRPr lang="en-US" sz="8800" dirty="0"/>
          </a:p>
        </p:txBody>
      </p:sp>
      <p:sp>
        <p:nvSpPr>
          <p:cNvPr id="3" name="Subtitle 2"/>
          <p:cNvSpPr>
            <a:spLocks noGrp="1"/>
          </p:cNvSpPr>
          <p:nvPr>
            <p:ph type="subTitle" idx="1"/>
          </p:nvPr>
        </p:nvSpPr>
        <p:spPr>
          <a:xfrm>
            <a:off x="7086600" y="6019800"/>
            <a:ext cx="2057400" cy="414996"/>
          </a:xfrm>
        </p:spPr>
        <p:txBody>
          <a:bodyPr>
            <a:normAutofit fontScale="92500" lnSpcReduction="10000"/>
          </a:bodyPr>
          <a:lstStyle/>
          <a:p>
            <a:r>
              <a:rPr lang="en-US" dirty="0" err="1" smtClean="0"/>
              <a:t>Mr</a:t>
            </a:r>
            <a:r>
              <a:rPr lang="en-US" dirty="0" err="1" smtClean="0"/>
              <a:t>s.Farina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066800"/>
          </a:xfrm>
        </p:spPr>
        <p:txBody>
          <a:bodyPr/>
          <a:lstStyle/>
          <a:p>
            <a:r>
              <a:rPr lang="en-US" dirty="0" smtClean="0"/>
              <a:t>Heroin </a:t>
            </a:r>
            <a:endParaRPr lang="en-US" dirty="0"/>
          </a:p>
        </p:txBody>
      </p:sp>
      <p:sp>
        <p:nvSpPr>
          <p:cNvPr id="2" name="Content Placeholder 1"/>
          <p:cNvSpPr>
            <a:spLocks noGrp="1"/>
          </p:cNvSpPr>
          <p:nvPr>
            <p:ph idx="1"/>
          </p:nvPr>
        </p:nvSpPr>
        <p:spPr>
          <a:xfrm>
            <a:off x="457200" y="1143000"/>
            <a:ext cx="8229600" cy="4953000"/>
          </a:xfrm>
        </p:spPr>
        <p:txBody>
          <a:bodyPr>
            <a:normAutofit fontScale="92500" lnSpcReduction="20000"/>
          </a:bodyPr>
          <a:lstStyle/>
          <a:p>
            <a:r>
              <a:rPr lang="en-US" u="sng" dirty="0" smtClean="0"/>
              <a:t>Heroin</a:t>
            </a:r>
            <a:r>
              <a:rPr lang="en-US" dirty="0" smtClean="0"/>
              <a:t> – A white, odorless, bitter crystalline compound, that is derived from morphine and is a highly addictive narcotic.  </a:t>
            </a:r>
          </a:p>
          <a:p>
            <a:r>
              <a:rPr lang="en-US" dirty="0" smtClean="0"/>
              <a:t>Heroin is a “downer”, or depressant, which affects the brain’s pleasure systems and interferes with the brain’s ability to perceive pain. </a:t>
            </a:r>
          </a:p>
          <a:p>
            <a:r>
              <a:rPr lang="en-US" dirty="0" smtClean="0"/>
              <a:t>Heroin can be injected (most common), snorted, and smoked. </a:t>
            </a:r>
          </a:p>
          <a:p>
            <a:r>
              <a:rPr lang="en-US" dirty="0" smtClean="0"/>
              <a:t>Street names – White junk, smack, big H, diesel, dope, poppy, H.</a:t>
            </a:r>
          </a:p>
          <a:p>
            <a:r>
              <a:rPr lang="en-US" dirty="0" smtClean="0"/>
              <a:t>2.4 million Americans have used it in their life.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1"/>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7" presetClass="entr" presetSubtype="1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15" presetClass="entr" presetSubtype="0"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 calcmode="lin" valueType="num">
                                      <p:cBhvr>
                                        <p:cTn id="27"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2">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2">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1" fill="hold">
                      <p:stCondLst>
                        <p:cond delay="indefinite"/>
                      </p:stCondLst>
                      <p:childTnLst>
                        <p:par>
                          <p:cTn id="32" fill="hold">
                            <p:stCondLst>
                              <p:cond delay="0"/>
                            </p:stCondLst>
                            <p:childTnLst>
                              <p:par>
                                <p:cTn id="33" presetID="25"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 calcmode="lin" valueType="num">
                                      <p:cBhvr>
                                        <p:cTn id="35" dur="500" decel="50000" fill="hold">
                                          <p:stCondLst>
                                            <p:cond delay="0"/>
                                          </p:stCondLst>
                                        </p:cTn>
                                        <p:tgtEl>
                                          <p:spTgt spid="2">
                                            <p:txEl>
                                              <p:pRg st="4" end="4"/>
                                            </p:txEl>
                                          </p:spTgt>
                                        </p:tgtEl>
                                        <p:attrNameLst>
                                          <p:attrName>style.rotation</p:attrName>
                                        </p:attrNameLst>
                                      </p:cBhvr>
                                      <p:tavLst>
                                        <p:tav tm="0">
                                          <p:val>
                                            <p:fltVal val="-90"/>
                                          </p:val>
                                        </p:tav>
                                        <p:tav tm="100000">
                                          <p:val>
                                            <p:fltVal val="0"/>
                                          </p:val>
                                        </p:tav>
                                      </p:tavLst>
                                    </p:anim>
                                    <p:anim calcmode="lin" valueType="num">
                                      <p:cBhvr>
                                        <p:cTn id="36" dur="500" decel="50000" fill="hold">
                                          <p:stCondLst>
                                            <p:cond delay="0"/>
                                          </p:stCondLst>
                                        </p:cTn>
                                        <p:tgtEl>
                                          <p:spTgt spid="2">
                                            <p:txEl>
                                              <p:pRg st="4" end="4"/>
                                            </p:txEl>
                                          </p:spTgt>
                                        </p:tgtEl>
                                        <p:attrNameLst>
                                          <p:attrName>ppt_w</p:attrName>
                                        </p:attrNameLst>
                                      </p:cBhvr>
                                      <p:tavLst>
                                        <p:tav tm="0">
                                          <p:val>
                                            <p:strVal val="#ppt_w"/>
                                          </p:val>
                                        </p:tav>
                                        <p:tav tm="100000">
                                          <p:val>
                                            <p:strVal val="#ppt_w*.05"/>
                                          </p:val>
                                        </p:tav>
                                      </p:tavLst>
                                    </p:anim>
                                    <p:anim calcmode="lin" valueType="num">
                                      <p:cBhvr>
                                        <p:cTn id="37" dur="500" accel="50000" fill="hold">
                                          <p:stCondLst>
                                            <p:cond delay="500"/>
                                          </p:stCondLst>
                                        </p:cTn>
                                        <p:tgtEl>
                                          <p:spTgt spid="2">
                                            <p:txEl>
                                              <p:pRg st="4" end="4"/>
                                            </p:txEl>
                                          </p:spTgt>
                                        </p:tgtEl>
                                        <p:attrNameLst>
                                          <p:attrName>ppt_w</p:attrName>
                                        </p:attrNameLst>
                                      </p:cBhvr>
                                      <p:tavLst>
                                        <p:tav tm="0">
                                          <p:val>
                                            <p:strVal val="#ppt_w*.05"/>
                                          </p:val>
                                        </p:tav>
                                        <p:tav tm="100000">
                                          <p:val>
                                            <p:strVal val="#ppt_w"/>
                                          </p:val>
                                        </p:tav>
                                      </p:tavLst>
                                    </p:anim>
                                    <p:anim calcmode="lin" valueType="num">
                                      <p:cBhvr>
                                        <p:cTn id="38" dur="1000" fill="hold"/>
                                        <p:tgtEl>
                                          <p:spTgt spid="2">
                                            <p:txEl>
                                              <p:pRg st="4" end="4"/>
                                            </p:txEl>
                                          </p:spTgt>
                                        </p:tgtEl>
                                        <p:attrNameLst>
                                          <p:attrName>ppt_h</p:attrName>
                                        </p:attrNameLst>
                                      </p:cBhvr>
                                      <p:tavLst>
                                        <p:tav tm="0">
                                          <p:val>
                                            <p:strVal val="#ppt_h"/>
                                          </p:val>
                                        </p:tav>
                                        <p:tav tm="100000">
                                          <p:val>
                                            <p:strVal val="#ppt_h"/>
                                          </p:val>
                                        </p:tav>
                                      </p:tavLst>
                                    </p:anim>
                                    <p:anim calcmode="lin" valueType="num">
                                      <p:cBhvr>
                                        <p:cTn id="39" dur="500" decel="50000" fill="hold">
                                          <p:stCondLst>
                                            <p:cond delay="0"/>
                                          </p:stCondLst>
                                        </p:cTn>
                                        <p:tgtEl>
                                          <p:spTgt spid="2">
                                            <p:txEl>
                                              <p:pRg st="4" end="4"/>
                                            </p:txEl>
                                          </p:spTgt>
                                        </p:tgtEl>
                                        <p:attrNameLst>
                                          <p:attrName>ppt_x</p:attrName>
                                        </p:attrNameLst>
                                      </p:cBhvr>
                                      <p:tavLst>
                                        <p:tav tm="0">
                                          <p:val>
                                            <p:strVal val="#ppt_x+.4"/>
                                          </p:val>
                                        </p:tav>
                                        <p:tav tm="100000">
                                          <p:val>
                                            <p:strVal val="#ppt_x"/>
                                          </p:val>
                                        </p:tav>
                                      </p:tavLst>
                                    </p:anim>
                                    <p:anim calcmode="lin" valueType="num">
                                      <p:cBhvr>
                                        <p:cTn id="40" dur="500" decel="50000" fill="hold">
                                          <p:stCondLst>
                                            <p:cond delay="0"/>
                                          </p:stCondLst>
                                        </p:cTn>
                                        <p:tgtEl>
                                          <p:spTgt spid="2">
                                            <p:txEl>
                                              <p:pRg st="4" end="4"/>
                                            </p:txEl>
                                          </p:spTgt>
                                        </p:tgtEl>
                                        <p:attrNameLst>
                                          <p:attrName>ppt_y</p:attrName>
                                        </p:attrNameLst>
                                      </p:cBhvr>
                                      <p:tavLst>
                                        <p:tav tm="0">
                                          <p:val>
                                            <p:strVal val="#ppt_y-.2"/>
                                          </p:val>
                                        </p:tav>
                                        <p:tav tm="100000">
                                          <p:val>
                                            <p:strVal val="#ppt_y+.1"/>
                                          </p:val>
                                        </p:tav>
                                      </p:tavLst>
                                    </p:anim>
                                    <p:anim calcmode="lin" valueType="num">
                                      <p:cBhvr>
                                        <p:cTn id="41" dur="500" accel="50000" fill="hold">
                                          <p:stCondLst>
                                            <p:cond delay="500"/>
                                          </p:stCondLst>
                                        </p:cTn>
                                        <p:tgtEl>
                                          <p:spTgt spid="2">
                                            <p:txEl>
                                              <p:pRg st="4" end="4"/>
                                            </p:txEl>
                                          </p:spTgt>
                                        </p:tgtEl>
                                        <p:attrNameLst>
                                          <p:attrName>ppt_y</p:attrName>
                                        </p:attrNameLst>
                                      </p:cBhvr>
                                      <p:tavLst>
                                        <p:tav tm="0">
                                          <p:val>
                                            <p:strVal val="#ppt_y+.1"/>
                                          </p:val>
                                        </p:tav>
                                        <p:tav tm="100000">
                                          <p:val>
                                            <p:strVal val="#ppt_y"/>
                                          </p:val>
                                        </p:tav>
                                      </p:tavLst>
                                    </p:anim>
                                    <p:animEffect transition="in" filter="fade">
                                      <p:cBhvr>
                                        <p:cTn id="42" dur="1000" decel="50000">
                                          <p:stCondLst>
                                            <p:cond delay="0"/>
                                          </p:stCondLst>
                                        </p:cTn>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Short-term effects</a:t>
            </a:r>
            <a:endParaRPr lang="en-US" dirty="0"/>
          </a:p>
        </p:txBody>
      </p:sp>
      <p:sp>
        <p:nvSpPr>
          <p:cNvPr id="2" name="Content Placeholder 1"/>
          <p:cNvSpPr>
            <a:spLocks noGrp="1"/>
          </p:cNvSpPr>
          <p:nvPr>
            <p:ph idx="1"/>
          </p:nvPr>
        </p:nvSpPr>
        <p:spPr>
          <a:xfrm>
            <a:off x="457200" y="1143000"/>
            <a:ext cx="8229600" cy="5486400"/>
          </a:xfrm>
        </p:spPr>
        <p:txBody>
          <a:bodyPr>
            <a:normAutofit fontScale="92500" lnSpcReduction="10000"/>
          </a:bodyPr>
          <a:lstStyle/>
          <a:p>
            <a:r>
              <a:rPr lang="en-US" dirty="0" smtClean="0"/>
              <a:t>Appear soon after a single dose, and then disappear after a few hours.</a:t>
            </a:r>
          </a:p>
          <a:p>
            <a:r>
              <a:rPr lang="en-US" u="sng" dirty="0" smtClean="0"/>
              <a:t>After use the user feels a state of “euphoria”</a:t>
            </a:r>
            <a:r>
              <a:rPr lang="en-US" dirty="0" smtClean="0"/>
              <a:t>.</a:t>
            </a:r>
          </a:p>
          <a:p>
            <a:r>
              <a:rPr lang="en-US" dirty="0" smtClean="0"/>
              <a:t>After the state of euphoria the user goes </a:t>
            </a:r>
            <a:r>
              <a:rPr lang="en-US" i="1" u="sng" dirty="0" smtClean="0"/>
              <a:t>“on the nod”, a wakeful and drowsy state.</a:t>
            </a:r>
          </a:p>
          <a:p>
            <a:r>
              <a:rPr lang="en-US" dirty="0" smtClean="0"/>
              <a:t>Mental functioning is clouded</a:t>
            </a:r>
          </a:p>
          <a:p>
            <a:r>
              <a:rPr lang="en-US" dirty="0" smtClean="0"/>
              <a:t>Slowed and slurred speech</a:t>
            </a:r>
          </a:p>
          <a:p>
            <a:r>
              <a:rPr lang="en-US" dirty="0" smtClean="0"/>
              <a:t>Slower gait (movement/demeanor)</a:t>
            </a:r>
          </a:p>
          <a:p>
            <a:r>
              <a:rPr lang="en-US" dirty="0" smtClean="0"/>
              <a:t>Constricted pupils</a:t>
            </a:r>
          </a:p>
          <a:p>
            <a:r>
              <a:rPr lang="en-US" dirty="0" smtClean="0"/>
              <a:t>Drooping eyelids</a:t>
            </a:r>
          </a:p>
          <a:p>
            <a:r>
              <a:rPr lang="en-US" dirty="0" smtClean="0"/>
              <a:t>Vomiting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
                                        <p:tgtEl>
                                          <p:spTgt spid="2">
                                            <p:txEl>
                                              <p:pRg st="0" end="0"/>
                                            </p:txEl>
                                          </p:spTgt>
                                        </p:tgtEl>
                                      </p:cBhvr>
                                    </p:animEffect>
                                    <p:anim calcmode="lin" valueType="num">
                                      <p:cBhvr>
                                        <p:cTn id="8" dur="4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2">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5" presetClass="entr" presetSubtype="0"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p:cTn id="16"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7"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18" dur="1000" fill="hold"/>
                                        <p:tgtEl>
                                          <p:spTgt spid="2">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9" dur="1000" fill="hold"/>
                                        <p:tgtEl>
                                          <p:spTgt spid="2">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wipe(down)">
                                      <p:cBhvr>
                                        <p:cTn id="24" dur="580">
                                          <p:stCondLst>
                                            <p:cond delay="0"/>
                                          </p:stCondLst>
                                        </p:cTn>
                                        <p:tgtEl>
                                          <p:spTgt spid="2">
                                            <p:txEl>
                                              <p:pRg st="2" end="2"/>
                                            </p:txEl>
                                          </p:spTgt>
                                        </p:tgtEl>
                                      </p:cBhvr>
                                    </p:animEffect>
                                    <p:anim calcmode="lin" valueType="num">
                                      <p:cBhvr>
                                        <p:cTn id="25"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2">
                                            <p:txEl>
                                              <p:pRg st="2" end="2"/>
                                            </p:txEl>
                                          </p:spTgt>
                                        </p:tgtEl>
                                      </p:cBhvr>
                                      <p:to x="100000" y="60000"/>
                                    </p:animScale>
                                    <p:animScale>
                                      <p:cBhvr>
                                        <p:cTn id="31" dur="166" decel="50000">
                                          <p:stCondLst>
                                            <p:cond delay="676"/>
                                          </p:stCondLst>
                                        </p:cTn>
                                        <p:tgtEl>
                                          <p:spTgt spid="2">
                                            <p:txEl>
                                              <p:pRg st="2" end="2"/>
                                            </p:txEl>
                                          </p:spTgt>
                                        </p:tgtEl>
                                      </p:cBhvr>
                                      <p:to x="100000" y="100000"/>
                                    </p:animScale>
                                    <p:animScale>
                                      <p:cBhvr>
                                        <p:cTn id="32" dur="26">
                                          <p:stCondLst>
                                            <p:cond delay="1312"/>
                                          </p:stCondLst>
                                        </p:cTn>
                                        <p:tgtEl>
                                          <p:spTgt spid="2">
                                            <p:txEl>
                                              <p:pRg st="2" end="2"/>
                                            </p:txEl>
                                          </p:spTgt>
                                        </p:tgtEl>
                                      </p:cBhvr>
                                      <p:to x="100000" y="80000"/>
                                    </p:animScale>
                                    <p:animScale>
                                      <p:cBhvr>
                                        <p:cTn id="33" dur="166" decel="50000">
                                          <p:stCondLst>
                                            <p:cond delay="1338"/>
                                          </p:stCondLst>
                                        </p:cTn>
                                        <p:tgtEl>
                                          <p:spTgt spid="2">
                                            <p:txEl>
                                              <p:pRg st="2" end="2"/>
                                            </p:txEl>
                                          </p:spTgt>
                                        </p:tgtEl>
                                      </p:cBhvr>
                                      <p:to x="100000" y="100000"/>
                                    </p:animScale>
                                    <p:animScale>
                                      <p:cBhvr>
                                        <p:cTn id="34" dur="26">
                                          <p:stCondLst>
                                            <p:cond delay="1642"/>
                                          </p:stCondLst>
                                        </p:cTn>
                                        <p:tgtEl>
                                          <p:spTgt spid="2">
                                            <p:txEl>
                                              <p:pRg st="2" end="2"/>
                                            </p:txEl>
                                          </p:spTgt>
                                        </p:tgtEl>
                                      </p:cBhvr>
                                      <p:to x="100000" y="90000"/>
                                    </p:animScale>
                                    <p:animScale>
                                      <p:cBhvr>
                                        <p:cTn id="35" dur="166" decel="50000">
                                          <p:stCondLst>
                                            <p:cond delay="1668"/>
                                          </p:stCondLst>
                                        </p:cTn>
                                        <p:tgtEl>
                                          <p:spTgt spid="2">
                                            <p:txEl>
                                              <p:pRg st="2" end="2"/>
                                            </p:txEl>
                                          </p:spTgt>
                                        </p:tgtEl>
                                      </p:cBhvr>
                                      <p:to x="100000" y="100000"/>
                                    </p:animScale>
                                    <p:animScale>
                                      <p:cBhvr>
                                        <p:cTn id="36" dur="26">
                                          <p:stCondLst>
                                            <p:cond delay="1808"/>
                                          </p:stCondLst>
                                        </p:cTn>
                                        <p:tgtEl>
                                          <p:spTgt spid="2">
                                            <p:txEl>
                                              <p:pRg st="2" end="2"/>
                                            </p:txEl>
                                          </p:spTgt>
                                        </p:tgtEl>
                                      </p:cBhvr>
                                      <p:to x="100000" y="95000"/>
                                    </p:animScale>
                                    <p:animScale>
                                      <p:cBhvr>
                                        <p:cTn id="37" dur="166" decel="50000">
                                          <p:stCondLst>
                                            <p:cond delay="1834"/>
                                          </p:stCondLst>
                                        </p:cTn>
                                        <p:tgtEl>
                                          <p:spTgt spid="2">
                                            <p:txEl>
                                              <p:pRg st="2" end="2"/>
                                            </p:txEl>
                                          </p:spTgt>
                                        </p:tgtEl>
                                      </p:cBhvr>
                                      <p:to x="100000" y="100000"/>
                                    </p:animScale>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2">
                                            <p:txEl>
                                              <p:pRg st="3" end="3"/>
                                            </p:txEl>
                                          </p:spTgt>
                                        </p:tgtEl>
                                        <p:attrNameLst>
                                          <p:attrName>style.visibility</p:attrName>
                                        </p:attrNameLst>
                                      </p:cBhvr>
                                      <p:to>
                                        <p:strVal val="visible"/>
                                      </p:to>
                                    </p:set>
                                    <p:animEffect transition="in" filter="wheel(4)">
                                      <p:cBhvr>
                                        <p:cTn id="42" dur="2000"/>
                                        <p:tgtEl>
                                          <p:spTgt spid="2">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nodeType="clickEffect">
                                  <p:stCondLst>
                                    <p:cond delay="0"/>
                                  </p:stCondLst>
                                  <p:childTnLst>
                                    <p:set>
                                      <p:cBhvr>
                                        <p:cTn id="46" dur="1" fill="hold">
                                          <p:stCondLst>
                                            <p:cond delay="0"/>
                                          </p:stCondLst>
                                        </p:cTn>
                                        <p:tgtEl>
                                          <p:spTgt spid="2">
                                            <p:txEl>
                                              <p:pRg st="4" end="4"/>
                                            </p:txEl>
                                          </p:spTgt>
                                        </p:tgtEl>
                                        <p:attrNameLst>
                                          <p:attrName>style.visibility</p:attrName>
                                        </p:attrNameLst>
                                      </p:cBhvr>
                                      <p:to>
                                        <p:strVal val="visible"/>
                                      </p:to>
                                    </p:set>
                                    <p:animEffect transition="in" filter="fade">
                                      <p:cBhvr>
                                        <p:cTn id="47" dur="800" decel="100000"/>
                                        <p:tgtEl>
                                          <p:spTgt spid="2">
                                            <p:txEl>
                                              <p:pRg st="4" end="4"/>
                                            </p:txEl>
                                          </p:spTgt>
                                        </p:tgtEl>
                                      </p:cBhvr>
                                    </p:animEffect>
                                    <p:anim calcmode="lin" valueType="num">
                                      <p:cBhvr>
                                        <p:cTn id="48" dur="800" decel="100000" fill="hold"/>
                                        <p:tgtEl>
                                          <p:spTgt spid="2">
                                            <p:txEl>
                                              <p:pRg st="4" end="4"/>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2">
                                            <p:txEl>
                                              <p:pRg st="4" end="4"/>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2">
                                            <p:txEl>
                                              <p:pRg st="4" end="4"/>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
                                            <p:txEl>
                                              <p:pRg st="4" end="4"/>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56" presetClass="entr" presetSubtype="0" fill="hold" nodeType="clickEffect">
                                  <p:stCondLst>
                                    <p:cond delay="0"/>
                                  </p:stCondLst>
                                  <p:iterate type="lt">
                                    <p:tmPct val="10000"/>
                                  </p:iterate>
                                  <p:childTnLst>
                                    <p:set>
                                      <p:cBhvr>
                                        <p:cTn id="56" dur="1" fill="hold">
                                          <p:stCondLst>
                                            <p:cond delay="0"/>
                                          </p:stCondLst>
                                        </p:cTn>
                                        <p:tgtEl>
                                          <p:spTgt spid="2">
                                            <p:txEl>
                                              <p:pRg st="5" end="5"/>
                                            </p:txEl>
                                          </p:spTgt>
                                        </p:tgtEl>
                                        <p:attrNameLst>
                                          <p:attrName>style.visibility</p:attrName>
                                        </p:attrNameLst>
                                      </p:cBhvr>
                                      <p:to>
                                        <p:strVal val="visible"/>
                                      </p:to>
                                    </p:set>
                                    <p:anim by="(-#ppt_w*2)" calcmode="lin" valueType="num">
                                      <p:cBhvr rctx="PPT">
                                        <p:cTn id="57" dur="500" autoRev="1" fill="hold">
                                          <p:stCondLst>
                                            <p:cond delay="0"/>
                                          </p:stCondLst>
                                        </p:cTn>
                                        <p:tgtEl>
                                          <p:spTgt spid="2">
                                            <p:txEl>
                                              <p:pRg st="5" end="5"/>
                                            </p:txEl>
                                          </p:spTgt>
                                        </p:tgtEl>
                                        <p:attrNameLst>
                                          <p:attrName>ppt_w</p:attrName>
                                        </p:attrNameLst>
                                      </p:cBhvr>
                                    </p:anim>
                                    <p:anim by="(#ppt_w*0.50)" calcmode="lin" valueType="num">
                                      <p:cBhvr>
                                        <p:cTn id="58" dur="500" decel="50000" autoRev="1" fill="hold">
                                          <p:stCondLst>
                                            <p:cond delay="0"/>
                                          </p:stCondLst>
                                        </p:cTn>
                                        <p:tgtEl>
                                          <p:spTgt spid="2">
                                            <p:txEl>
                                              <p:pRg st="5" end="5"/>
                                            </p:txEl>
                                          </p:spTgt>
                                        </p:tgtEl>
                                        <p:attrNameLst>
                                          <p:attrName>ppt_x</p:attrName>
                                        </p:attrNameLst>
                                      </p:cBhvr>
                                    </p:anim>
                                    <p:anim from="(-#ppt_h/2)" to="(#ppt_y)" calcmode="lin" valueType="num">
                                      <p:cBhvr>
                                        <p:cTn id="59" dur="1000" fill="hold">
                                          <p:stCondLst>
                                            <p:cond delay="0"/>
                                          </p:stCondLst>
                                        </p:cTn>
                                        <p:tgtEl>
                                          <p:spTgt spid="2">
                                            <p:txEl>
                                              <p:pRg st="5" end="5"/>
                                            </p:txEl>
                                          </p:spTgt>
                                        </p:tgtEl>
                                        <p:attrNameLst>
                                          <p:attrName>ppt_y</p:attrName>
                                        </p:attrNameLst>
                                      </p:cBhvr>
                                    </p:anim>
                                    <p:animRot by="21600000">
                                      <p:cBhvr>
                                        <p:cTn id="60" dur="1000" fill="hold">
                                          <p:stCondLst>
                                            <p:cond delay="0"/>
                                          </p:stCondLst>
                                        </p:cTn>
                                        <p:tgtEl>
                                          <p:spTgt spid="2">
                                            <p:txEl>
                                              <p:pRg st="5" end="5"/>
                                            </p:txEl>
                                          </p:spTgt>
                                        </p:tgtEl>
                                        <p:attrNameLst>
                                          <p:attrName>r</p:attrName>
                                        </p:attrNameLst>
                                      </p:cBhvr>
                                    </p:animRot>
                                  </p:childTnLst>
                                </p:cTn>
                              </p:par>
                            </p:childTnLst>
                          </p:cTn>
                        </p:par>
                      </p:childTnLst>
                    </p:cTn>
                  </p:par>
                  <p:par>
                    <p:cTn id="61" fill="hold">
                      <p:stCondLst>
                        <p:cond delay="indefinite"/>
                      </p:stCondLst>
                      <p:childTnLst>
                        <p:par>
                          <p:cTn id="62" fill="hold">
                            <p:stCondLst>
                              <p:cond delay="0"/>
                            </p:stCondLst>
                            <p:childTnLst>
                              <p:par>
                                <p:cTn id="63" presetID="41" presetClass="entr" presetSubtype="0" fill="hold" nodeType="clickEffect">
                                  <p:stCondLst>
                                    <p:cond delay="0"/>
                                  </p:stCondLst>
                                  <p:iterate type="lt">
                                    <p:tmPct val="10000"/>
                                  </p:iterate>
                                  <p:childTnLst>
                                    <p:set>
                                      <p:cBhvr>
                                        <p:cTn id="64" dur="1" fill="hold">
                                          <p:stCondLst>
                                            <p:cond delay="0"/>
                                          </p:stCondLst>
                                        </p:cTn>
                                        <p:tgtEl>
                                          <p:spTgt spid="2">
                                            <p:txEl>
                                              <p:pRg st="6" end="6"/>
                                            </p:txEl>
                                          </p:spTgt>
                                        </p:tgtEl>
                                        <p:attrNameLst>
                                          <p:attrName>style.visibility</p:attrName>
                                        </p:attrNameLst>
                                      </p:cBhvr>
                                      <p:to>
                                        <p:strVal val="visible"/>
                                      </p:to>
                                    </p:set>
                                    <p:anim calcmode="lin" valueType="num">
                                      <p:cBhvr>
                                        <p:cTn id="65" dur="500" fill="hold"/>
                                        <p:tgtEl>
                                          <p:spTgt spid="2">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66" dur="500" fill="hold"/>
                                        <p:tgtEl>
                                          <p:spTgt spid="2">
                                            <p:txEl>
                                              <p:pRg st="6" end="6"/>
                                            </p:txEl>
                                          </p:spTgt>
                                        </p:tgtEl>
                                        <p:attrNameLst>
                                          <p:attrName>ppt_y</p:attrName>
                                        </p:attrNameLst>
                                      </p:cBhvr>
                                      <p:tavLst>
                                        <p:tav tm="0">
                                          <p:val>
                                            <p:strVal val="#ppt_y"/>
                                          </p:val>
                                        </p:tav>
                                        <p:tav tm="100000">
                                          <p:val>
                                            <p:strVal val="#ppt_y"/>
                                          </p:val>
                                        </p:tav>
                                      </p:tavLst>
                                    </p:anim>
                                    <p:anim calcmode="lin" valueType="num">
                                      <p:cBhvr>
                                        <p:cTn id="67" dur="500" fill="hold"/>
                                        <p:tgtEl>
                                          <p:spTgt spid="2">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8" dur="500" fill="hold"/>
                                        <p:tgtEl>
                                          <p:spTgt spid="2">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9" dur="500" tmFilter="0,0; .5, 1; 1, 1"/>
                                        <p:tgtEl>
                                          <p:spTgt spid="2">
                                            <p:txEl>
                                              <p:pRg st="6" end="6"/>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26" presetClass="entr" presetSubtype="0" fill="hold" nodeType="clickEffect">
                                  <p:stCondLst>
                                    <p:cond delay="0"/>
                                  </p:stCondLst>
                                  <p:childTnLst>
                                    <p:set>
                                      <p:cBhvr>
                                        <p:cTn id="73" dur="1" fill="hold">
                                          <p:stCondLst>
                                            <p:cond delay="0"/>
                                          </p:stCondLst>
                                        </p:cTn>
                                        <p:tgtEl>
                                          <p:spTgt spid="2">
                                            <p:txEl>
                                              <p:pRg st="7" end="7"/>
                                            </p:txEl>
                                          </p:spTgt>
                                        </p:tgtEl>
                                        <p:attrNameLst>
                                          <p:attrName>style.visibility</p:attrName>
                                        </p:attrNameLst>
                                      </p:cBhvr>
                                      <p:to>
                                        <p:strVal val="visible"/>
                                      </p:to>
                                    </p:set>
                                    <p:animEffect transition="in" filter="wipe(down)">
                                      <p:cBhvr>
                                        <p:cTn id="74" dur="580">
                                          <p:stCondLst>
                                            <p:cond delay="0"/>
                                          </p:stCondLst>
                                        </p:cTn>
                                        <p:tgtEl>
                                          <p:spTgt spid="2">
                                            <p:txEl>
                                              <p:pRg st="7" end="7"/>
                                            </p:txEl>
                                          </p:spTgt>
                                        </p:tgtEl>
                                      </p:cBhvr>
                                    </p:animEffect>
                                    <p:anim calcmode="lin" valueType="num">
                                      <p:cBhvr>
                                        <p:cTn id="75" dur="1822" tmFilter="0,0; 0.14,0.36; 0.43,0.73; 0.71,0.91; 1.0,1.0">
                                          <p:stCondLst>
                                            <p:cond delay="0"/>
                                          </p:stCondLst>
                                        </p:cTn>
                                        <p:tgtEl>
                                          <p:spTgt spid="2">
                                            <p:txEl>
                                              <p:pRg st="7" end="7"/>
                                            </p:txEl>
                                          </p:spTgt>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2">
                                            <p:txEl>
                                              <p:pRg st="7" end="7"/>
                                            </p:txEl>
                                          </p:spTgt>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2">
                                            <p:txEl>
                                              <p:pRg st="7" end="7"/>
                                            </p:txEl>
                                          </p:spTgt>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2">
                                            <p:txEl>
                                              <p:pRg st="7" end="7"/>
                                            </p:txEl>
                                          </p:spTgt>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2">
                                            <p:txEl>
                                              <p:pRg st="7" end="7"/>
                                            </p:txEl>
                                          </p:spTgt>
                                        </p:tgtEl>
                                        <p:attrNameLst>
                                          <p:attrName>ppt_y</p:attrName>
                                        </p:attrNameLst>
                                      </p:cBhvr>
                                      <p:tavLst>
                                        <p:tav tm="0" fmla="#ppt_y-sin(pi*$)/81">
                                          <p:val>
                                            <p:fltVal val="0"/>
                                          </p:val>
                                        </p:tav>
                                        <p:tav tm="100000">
                                          <p:val>
                                            <p:fltVal val="1"/>
                                          </p:val>
                                        </p:tav>
                                      </p:tavLst>
                                    </p:anim>
                                    <p:animScale>
                                      <p:cBhvr>
                                        <p:cTn id="80" dur="26">
                                          <p:stCondLst>
                                            <p:cond delay="650"/>
                                          </p:stCondLst>
                                        </p:cTn>
                                        <p:tgtEl>
                                          <p:spTgt spid="2">
                                            <p:txEl>
                                              <p:pRg st="7" end="7"/>
                                            </p:txEl>
                                          </p:spTgt>
                                        </p:tgtEl>
                                      </p:cBhvr>
                                      <p:to x="100000" y="60000"/>
                                    </p:animScale>
                                    <p:animScale>
                                      <p:cBhvr>
                                        <p:cTn id="81" dur="166" decel="50000">
                                          <p:stCondLst>
                                            <p:cond delay="676"/>
                                          </p:stCondLst>
                                        </p:cTn>
                                        <p:tgtEl>
                                          <p:spTgt spid="2">
                                            <p:txEl>
                                              <p:pRg st="7" end="7"/>
                                            </p:txEl>
                                          </p:spTgt>
                                        </p:tgtEl>
                                      </p:cBhvr>
                                      <p:to x="100000" y="100000"/>
                                    </p:animScale>
                                    <p:animScale>
                                      <p:cBhvr>
                                        <p:cTn id="82" dur="26">
                                          <p:stCondLst>
                                            <p:cond delay="1312"/>
                                          </p:stCondLst>
                                        </p:cTn>
                                        <p:tgtEl>
                                          <p:spTgt spid="2">
                                            <p:txEl>
                                              <p:pRg st="7" end="7"/>
                                            </p:txEl>
                                          </p:spTgt>
                                        </p:tgtEl>
                                      </p:cBhvr>
                                      <p:to x="100000" y="80000"/>
                                    </p:animScale>
                                    <p:animScale>
                                      <p:cBhvr>
                                        <p:cTn id="83" dur="166" decel="50000">
                                          <p:stCondLst>
                                            <p:cond delay="1338"/>
                                          </p:stCondLst>
                                        </p:cTn>
                                        <p:tgtEl>
                                          <p:spTgt spid="2">
                                            <p:txEl>
                                              <p:pRg st="7" end="7"/>
                                            </p:txEl>
                                          </p:spTgt>
                                        </p:tgtEl>
                                      </p:cBhvr>
                                      <p:to x="100000" y="100000"/>
                                    </p:animScale>
                                    <p:animScale>
                                      <p:cBhvr>
                                        <p:cTn id="84" dur="26">
                                          <p:stCondLst>
                                            <p:cond delay="1642"/>
                                          </p:stCondLst>
                                        </p:cTn>
                                        <p:tgtEl>
                                          <p:spTgt spid="2">
                                            <p:txEl>
                                              <p:pRg st="7" end="7"/>
                                            </p:txEl>
                                          </p:spTgt>
                                        </p:tgtEl>
                                      </p:cBhvr>
                                      <p:to x="100000" y="90000"/>
                                    </p:animScale>
                                    <p:animScale>
                                      <p:cBhvr>
                                        <p:cTn id="85" dur="166" decel="50000">
                                          <p:stCondLst>
                                            <p:cond delay="1668"/>
                                          </p:stCondLst>
                                        </p:cTn>
                                        <p:tgtEl>
                                          <p:spTgt spid="2">
                                            <p:txEl>
                                              <p:pRg st="7" end="7"/>
                                            </p:txEl>
                                          </p:spTgt>
                                        </p:tgtEl>
                                      </p:cBhvr>
                                      <p:to x="100000" y="100000"/>
                                    </p:animScale>
                                    <p:animScale>
                                      <p:cBhvr>
                                        <p:cTn id="86" dur="26">
                                          <p:stCondLst>
                                            <p:cond delay="1808"/>
                                          </p:stCondLst>
                                        </p:cTn>
                                        <p:tgtEl>
                                          <p:spTgt spid="2">
                                            <p:txEl>
                                              <p:pRg st="7" end="7"/>
                                            </p:txEl>
                                          </p:spTgt>
                                        </p:tgtEl>
                                      </p:cBhvr>
                                      <p:to x="100000" y="95000"/>
                                    </p:animScale>
                                    <p:animScale>
                                      <p:cBhvr>
                                        <p:cTn id="87" dur="166" decel="50000">
                                          <p:stCondLst>
                                            <p:cond delay="1834"/>
                                          </p:stCondLst>
                                        </p:cTn>
                                        <p:tgtEl>
                                          <p:spTgt spid="2">
                                            <p:txEl>
                                              <p:pRg st="7" end="7"/>
                                            </p:txEl>
                                          </p:spTgt>
                                        </p:tgtEl>
                                      </p:cBhvr>
                                      <p:to x="100000" y="100000"/>
                                    </p:animScale>
                                  </p:childTnLst>
                                </p:cTn>
                              </p:par>
                            </p:childTnLst>
                          </p:cTn>
                        </p:par>
                      </p:childTnLst>
                    </p:cTn>
                  </p:par>
                  <p:par>
                    <p:cTn id="88" fill="hold">
                      <p:stCondLst>
                        <p:cond delay="indefinite"/>
                      </p:stCondLst>
                      <p:childTnLst>
                        <p:par>
                          <p:cTn id="89" fill="hold">
                            <p:stCondLst>
                              <p:cond delay="0"/>
                            </p:stCondLst>
                            <p:childTnLst>
                              <p:par>
                                <p:cTn id="90" presetID="54" presetClass="entr" presetSubtype="0" accel="100000" fill="hold" nodeType="clickEffect">
                                  <p:stCondLst>
                                    <p:cond delay="0"/>
                                  </p:stCondLst>
                                  <p:childTnLst>
                                    <p:set>
                                      <p:cBhvr>
                                        <p:cTn id="91" dur="1" fill="hold">
                                          <p:stCondLst>
                                            <p:cond delay="0"/>
                                          </p:stCondLst>
                                        </p:cTn>
                                        <p:tgtEl>
                                          <p:spTgt spid="2">
                                            <p:txEl>
                                              <p:pRg st="8" end="8"/>
                                            </p:txEl>
                                          </p:spTgt>
                                        </p:tgtEl>
                                        <p:attrNameLst>
                                          <p:attrName>style.visibility</p:attrName>
                                        </p:attrNameLst>
                                      </p:cBhvr>
                                      <p:to>
                                        <p:strVal val="visible"/>
                                      </p:to>
                                    </p:set>
                                    <p:anim calcmode="lin" valueType="num">
                                      <p:cBhvr>
                                        <p:cTn id="92" dur="500" fill="hold"/>
                                        <p:tgtEl>
                                          <p:spTgt spid="2">
                                            <p:txEl>
                                              <p:pRg st="8" end="8"/>
                                            </p:txEl>
                                          </p:spTgt>
                                        </p:tgtEl>
                                        <p:attrNameLst>
                                          <p:attrName>ppt_w</p:attrName>
                                        </p:attrNameLst>
                                      </p:cBhvr>
                                      <p:tavLst>
                                        <p:tav tm="0">
                                          <p:val>
                                            <p:strVal val="#ppt_w*0.05"/>
                                          </p:val>
                                        </p:tav>
                                        <p:tav tm="100000">
                                          <p:val>
                                            <p:strVal val="#ppt_w"/>
                                          </p:val>
                                        </p:tav>
                                      </p:tavLst>
                                    </p:anim>
                                    <p:anim calcmode="lin" valueType="num">
                                      <p:cBhvr>
                                        <p:cTn id="93" dur="500" fill="hold"/>
                                        <p:tgtEl>
                                          <p:spTgt spid="2">
                                            <p:txEl>
                                              <p:pRg st="8" end="8"/>
                                            </p:txEl>
                                          </p:spTgt>
                                        </p:tgtEl>
                                        <p:attrNameLst>
                                          <p:attrName>ppt_h</p:attrName>
                                        </p:attrNameLst>
                                      </p:cBhvr>
                                      <p:tavLst>
                                        <p:tav tm="0">
                                          <p:val>
                                            <p:strVal val="#ppt_h"/>
                                          </p:val>
                                        </p:tav>
                                        <p:tav tm="100000">
                                          <p:val>
                                            <p:strVal val="#ppt_h"/>
                                          </p:val>
                                        </p:tav>
                                      </p:tavLst>
                                    </p:anim>
                                    <p:anim calcmode="lin" valueType="num">
                                      <p:cBhvr>
                                        <p:cTn id="94" dur="500" fill="hold"/>
                                        <p:tgtEl>
                                          <p:spTgt spid="2">
                                            <p:txEl>
                                              <p:pRg st="8" end="8"/>
                                            </p:txEl>
                                          </p:spTgt>
                                        </p:tgtEl>
                                        <p:attrNameLst>
                                          <p:attrName>ppt_x</p:attrName>
                                        </p:attrNameLst>
                                      </p:cBhvr>
                                      <p:tavLst>
                                        <p:tav tm="0">
                                          <p:val>
                                            <p:strVal val="#ppt_x-.2"/>
                                          </p:val>
                                        </p:tav>
                                        <p:tav tm="100000">
                                          <p:val>
                                            <p:strVal val="#ppt_x"/>
                                          </p:val>
                                        </p:tav>
                                      </p:tavLst>
                                    </p:anim>
                                    <p:anim calcmode="lin" valueType="num">
                                      <p:cBhvr>
                                        <p:cTn id="95" dur="500" fill="hold"/>
                                        <p:tgtEl>
                                          <p:spTgt spid="2">
                                            <p:txEl>
                                              <p:pRg st="8" end="8"/>
                                            </p:txEl>
                                          </p:spTgt>
                                        </p:tgtEl>
                                        <p:attrNameLst>
                                          <p:attrName>ppt_y</p:attrName>
                                        </p:attrNameLst>
                                      </p:cBhvr>
                                      <p:tavLst>
                                        <p:tav tm="0">
                                          <p:val>
                                            <p:strVal val="#ppt_y"/>
                                          </p:val>
                                        </p:tav>
                                        <p:tav tm="100000">
                                          <p:val>
                                            <p:strVal val="#ppt_y"/>
                                          </p:val>
                                        </p:tav>
                                      </p:tavLst>
                                    </p:anim>
                                    <p:animEffect transition="in" filter="fade">
                                      <p:cBhvr>
                                        <p:cTn id="96"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Long-term effects</a:t>
            </a:r>
            <a:endParaRPr lang="en-US" dirty="0"/>
          </a:p>
        </p:txBody>
      </p:sp>
      <p:sp>
        <p:nvSpPr>
          <p:cNvPr id="2" name="Content Placeholder 1"/>
          <p:cNvSpPr>
            <a:spLocks noGrp="1"/>
          </p:cNvSpPr>
          <p:nvPr>
            <p:ph idx="1"/>
          </p:nvPr>
        </p:nvSpPr>
        <p:spPr>
          <a:xfrm>
            <a:off x="457200" y="1524000"/>
            <a:ext cx="8229600" cy="5105400"/>
          </a:xfrm>
        </p:spPr>
        <p:txBody>
          <a:bodyPr>
            <a:normAutofit fontScale="85000" lnSpcReduction="20000"/>
          </a:bodyPr>
          <a:lstStyle/>
          <a:p>
            <a:r>
              <a:rPr lang="en-US" dirty="0" smtClean="0"/>
              <a:t>Chronic users develop:</a:t>
            </a:r>
            <a:endParaRPr lang="en-US" dirty="0"/>
          </a:p>
          <a:p>
            <a:pPr lvl="1"/>
            <a:r>
              <a:rPr lang="en-US" dirty="0" smtClean="0"/>
              <a:t>Collapsed veins</a:t>
            </a:r>
          </a:p>
          <a:p>
            <a:pPr lvl="1"/>
            <a:r>
              <a:rPr lang="en-US" dirty="0" smtClean="0"/>
              <a:t>Infection of heart lining and valves</a:t>
            </a:r>
          </a:p>
          <a:p>
            <a:pPr lvl="1"/>
            <a:r>
              <a:rPr lang="en-US" dirty="0" smtClean="0"/>
              <a:t>Abscesses</a:t>
            </a:r>
          </a:p>
          <a:p>
            <a:pPr lvl="1"/>
            <a:r>
              <a:rPr lang="en-US" dirty="0" smtClean="0"/>
              <a:t>Cellulites</a:t>
            </a:r>
          </a:p>
          <a:p>
            <a:pPr lvl="1"/>
            <a:r>
              <a:rPr lang="en-US" dirty="0" smtClean="0"/>
              <a:t>Liver disease</a:t>
            </a:r>
          </a:p>
          <a:p>
            <a:pPr lvl="1"/>
            <a:r>
              <a:rPr lang="en-US" dirty="0" smtClean="0"/>
              <a:t>Pulmonary diseases and complications</a:t>
            </a:r>
          </a:p>
          <a:p>
            <a:r>
              <a:rPr lang="en-US" dirty="0" smtClean="0"/>
              <a:t>In addition to the effects of the drug itself, street heroin may have additives that do not really dissolve and result in clogging the blood vessels that lead to the lungs, liver, kidneys, or brain. This can cause infection or even death of small patches of cells in vital organs.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2">
                                            <p:txEl>
                                              <p:pRg st="0" end="0"/>
                                            </p:txEl>
                                          </p:spTgt>
                                        </p:tgtEl>
                                        <p:attrNameLst>
                                          <p:attrName>ppt_w</p:attrName>
                                        </p:attrNameLst>
                                      </p:cBhvr>
                                    </p:anim>
                                    <p:anim by="(#ppt_w*0.50)" calcmode="lin" valueType="num">
                                      <p:cBhvr>
                                        <p:cTn id="8" dur="500" decel="50000" autoRev="1" fill="hold">
                                          <p:stCondLst>
                                            <p:cond delay="0"/>
                                          </p:stCondLst>
                                        </p:cTn>
                                        <p:tgtEl>
                                          <p:spTgt spid="2">
                                            <p:txEl>
                                              <p:pRg st="0" end="0"/>
                                            </p:txEl>
                                          </p:spTgt>
                                        </p:tgtEl>
                                        <p:attrNameLst>
                                          <p:attrName>ppt_x</p:attrName>
                                        </p:attrNameLst>
                                      </p:cBhvr>
                                    </p:anim>
                                    <p:anim from="(-#ppt_h/2)" to="(#ppt_y)" calcmode="lin" valueType="num">
                                      <p:cBhvr>
                                        <p:cTn id="9" dur="1000" fill="hold">
                                          <p:stCondLst>
                                            <p:cond delay="0"/>
                                          </p:stCondLst>
                                        </p:cTn>
                                        <p:tgtEl>
                                          <p:spTgt spid="2">
                                            <p:txEl>
                                              <p:pRg st="0" end="0"/>
                                            </p:txEl>
                                          </p:spTgt>
                                        </p:tgtEl>
                                        <p:attrNameLst>
                                          <p:attrName>ppt_y</p:attrName>
                                        </p:attrNameLst>
                                      </p:cBhvr>
                                    </p:anim>
                                    <p:animRot by="21600000">
                                      <p:cBhvr>
                                        <p:cTn id="10" dur="1000" fill="hold">
                                          <p:stCondLst>
                                            <p:cond delay="0"/>
                                          </p:stCondLst>
                                        </p:cTn>
                                        <p:tgtEl>
                                          <p:spTgt spid="2">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calcmode="lin" valueType="num">
                                      <p:cBhvr>
                                        <p:cTn id="15" dur="500" decel="50000" fill="hold">
                                          <p:stCondLst>
                                            <p:cond delay="0"/>
                                          </p:stCondLst>
                                        </p:cTn>
                                        <p:tgtEl>
                                          <p:spTgt spid="2">
                                            <p:txEl>
                                              <p:pRg st="1" end="1"/>
                                            </p:txEl>
                                          </p:spTgt>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2">
                                            <p:txEl>
                                              <p:pRg st="1" end="1"/>
                                            </p:txEl>
                                          </p:spTgt>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2">
                                            <p:txEl>
                                              <p:pRg st="1" end="1"/>
                                            </p:txEl>
                                          </p:spTgt>
                                        </p:tgtEl>
                                        <p:attrNameLst>
                                          <p:attrName>ppt_w</p:attrName>
                                        </p:attrNameLst>
                                      </p:cBhvr>
                                      <p:tavLst>
                                        <p:tav tm="0">
                                          <p:val>
                                            <p:strVal val="#ppt_w*.05"/>
                                          </p:val>
                                        </p:tav>
                                        <p:tav tm="100000">
                                          <p:val>
                                            <p:strVal val="#ppt_w"/>
                                          </p:val>
                                        </p:tav>
                                      </p:tavLst>
                                    </p:anim>
                                    <p:anim calcmode="lin" valueType="num">
                                      <p:cBhvr>
                                        <p:cTn id="18" dur="1000" fill="hold"/>
                                        <p:tgtEl>
                                          <p:spTgt spid="2">
                                            <p:txEl>
                                              <p:pRg st="1" end="1"/>
                                            </p:txEl>
                                          </p:spTgt>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2">
                                            <p:txEl>
                                              <p:pRg st="1" end="1"/>
                                            </p:txEl>
                                          </p:spTgt>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2">
                                            <p:txEl>
                                              <p:pRg st="1" end="1"/>
                                            </p:txEl>
                                          </p:spTgt>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2">
                                            <p:txEl>
                                              <p:pRg st="1" end="1"/>
                                            </p:txEl>
                                          </p:spTgt>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down)">
                                      <p:cBhvr>
                                        <p:cTn id="27" dur="580">
                                          <p:stCondLst>
                                            <p:cond delay="0"/>
                                          </p:stCondLst>
                                        </p:cTn>
                                        <p:tgtEl>
                                          <p:spTgt spid="2">
                                            <p:txEl>
                                              <p:pRg st="2" end="2"/>
                                            </p:txEl>
                                          </p:spTgt>
                                        </p:tgtEl>
                                      </p:cBhvr>
                                    </p:animEffect>
                                    <p:anim calcmode="lin" valueType="num">
                                      <p:cBhvr>
                                        <p:cTn id="28"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33" dur="26">
                                          <p:stCondLst>
                                            <p:cond delay="650"/>
                                          </p:stCondLst>
                                        </p:cTn>
                                        <p:tgtEl>
                                          <p:spTgt spid="2">
                                            <p:txEl>
                                              <p:pRg st="2" end="2"/>
                                            </p:txEl>
                                          </p:spTgt>
                                        </p:tgtEl>
                                      </p:cBhvr>
                                      <p:to x="100000" y="60000"/>
                                    </p:animScale>
                                    <p:animScale>
                                      <p:cBhvr>
                                        <p:cTn id="34" dur="166" decel="50000">
                                          <p:stCondLst>
                                            <p:cond delay="676"/>
                                          </p:stCondLst>
                                        </p:cTn>
                                        <p:tgtEl>
                                          <p:spTgt spid="2">
                                            <p:txEl>
                                              <p:pRg st="2" end="2"/>
                                            </p:txEl>
                                          </p:spTgt>
                                        </p:tgtEl>
                                      </p:cBhvr>
                                      <p:to x="100000" y="100000"/>
                                    </p:animScale>
                                    <p:animScale>
                                      <p:cBhvr>
                                        <p:cTn id="35" dur="26">
                                          <p:stCondLst>
                                            <p:cond delay="1312"/>
                                          </p:stCondLst>
                                        </p:cTn>
                                        <p:tgtEl>
                                          <p:spTgt spid="2">
                                            <p:txEl>
                                              <p:pRg st="2" end="2"/>
                                            </p:txEl>
                                          </p:spTgt>
                                        </p:tgtEl>
                                      </p:cBhvr>
                                      <p:to x="100000" y="80000"/>
                                    </p:animScale>
                                    <p:animScale>
                                      <p:cBhvr>
                                        <p:cTn id="36" dur="166" decel="50000">
                                          <p:stCondLst>
                                            <p:cond delay="1338"/>
                                          </p:stCondLst>
                                        </p:cTn>
                                        <p:tgtEl>
                                          <p:spTgt spid="2">
                                            <p:txEl>
                                              <p:pRg st="2" end="2"/>
                                            </p:txEl>
                                          </p:spTgt>
                                        </p:tgtEl>
                                      </p:cBhvr>
                                      <p:to x="100000" y="100000"/>
                                    </p:animScale>
                                    <p:animScale>
                                      <p:cBhvr>
                                        <p:cTn id="37" dur="26">
                                          <p:stCondLst>
                                            <p:cond delay="1642"/>
                                          </p:stCondLst>
                                        </p:cTn>
                                        <p:tgtEl>
                                          <p:spTgt spid="2">
                                            <p:txEl>
                                              <p:pRg st="2" end="2"/>
                                            </p:txEl>
                                          </p:spTgt>
                                        </p:tgtEl>
                                      </p:cBhvr>
                                      <p:to x="100000" y="90000"/>
                                    </p:animScale>
                                    <p:animScale>
                                      <p:cBhvr>
                                        <p:cTn id="38" dur="166" decel="50000">
                                          <p:stCondLst>
                                            <p:cond delay="1668"/>
                                          </p:stCondLst>
                                        </p:cTn>
                                        <p:tgtEl>
                                          <p:spTgt spid="2">
                                            <p:txEl>
                                              <p:pRg st="2" end="2"/>
                                            </p:txEl>
                                          </p:spTgt>
                                        </p:tgtEl>
                                      </p:cBhvr>
                                      <p:to x="100000" y="100000"/>
                                    </p:animScale>
                                    <p:animScale>
                                      <p:cBhvr>
                                        <p:cTn id="39" dur="26">
                                          <p:stCondLst>
                                            <p:cond delay="1808"/>
                                          </p:stCondLst>
                                        </p:cTn>
                                        <p:tgtEl>
                                          <p:spTgt spid="2">
                                            <p:txEl>
                                              <p:pRg st="2" end="2"/>
                                            </p:txEl>
                                          </p:spTgt>
                                        </p:tgtEl>
                                      </p:cBhvr>
                                      <p:to x="100000" y="95000"/>
                                    </p:animScale>
                                    <p:animScale>
                                      <p:cBhvr>
                                        <p:cTn id="40" dur="166" decel="50000">
                                          <p:stCondLst>
                                            <p:cond delay="1834"/>
                                          </p:stCondLst>
                                        </p:cTn>
                                        <p:tgtEl>
                                          <p:spTgt spid="2">
                                            <p:txEl>
                                              <p:pRg st="2" end="2"/>
                                            </p:txEl>
                                          </p:spTgt>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34" presetClass="entr" presetSubtype="0" fill="hold" nodeType="clickEffect">
                                  <p:stCondLst>
                                    <p:cond delay="0"/>
                                  </p:stCondLst>
                                  <p:childTnLst>
                                    <p:set>
                                      <p:cBhvr>
                                        <p:cTn id="44" dur="1" fill="hold">
                                          <p:stCondLst>
                                            <p:cond delay="0"/>
                                          </p:stCondLst>
                                        </p:cTn>
                                        <p:tgtEl>
                                          <p:spTgt spid="2">
                                            <p:txEl>
                                              <p:pRg st="3" end="3"/>
                                            </p:txEl>
                                          </p:spTgt>
                                        </p:tgtEl>
                                        <p:attrNameLst>
                                          <p:attrName>style.visibility</p:attrName>
                                        </p:attrNameLst>
                                      </p:cBhvr>
                                      <p:to>
                                        <p:strVal val="visible"/>
                                      </p:to>
                                    </p:set>
                                    <p:anim from="(-#ppt_w/2)" to="(#ppt_x)" calcmode="lin" valueType="num">
                                      <p:cBhvr>
                                        <p:cTn id="45" dur="600" fill="hold">
                                          <p:stCondLst>
                                            <p:cond delay="0"/>
                                          </p:stCondLst>
                                        </p:cTn>
                                        <p:tgtEl>
                                          <p:spTgt spid="2">
                                            <p:txEl>
                                              <p:pRg st="3" end="3"/>
                                            </p:txEl>
                                          </p:spTgt>
                                        </p:tgtEl>
                                        <p:attrNameLst>
                                          <p:attrName>ppt_x</p:attrName>
                                        </p:attrNameLst>
                                      </p:cBhvr>
                                    </p:anim>
                                    <p:anim from="0" to="-1.0" calcmode="lin" valueType="num">
                                      <p:cBhvr>
                                        <p:cTn id="46" dur="200" decel="50000" autoRev="1" fill="hold">
                                          <p:stCondLst>
                                            <p:cond delay="600"/>
                                          </p:stCondLst>
                                        </p:cTn>
                                        <p:tgtEl>
                                          <p:spTgt spid="2">
                                            <p:txEl>
                                              <p:pRg st="3" end="3"/>
                                            </p:txEl>
                                          </p:spTgt>
                                        </p:tgtEl>
                                        <p:attrNameLst>
                                          <p:attrName>xshear</p:attrName>
                                        </p:attrNameLst>
                                      </p:cBhvr>
                                    </p:anim>
                                    <p:animScale>
                                      <p:cBhvr>
                                        <p:cTn id="47" dur="200" decel="100000" autoRev="1" fill="hold">
                                          <p:stCondLst>
                                            <p:cond delay="600"/>
                                          </p:stCondLst>
                                        </p:cTn>
                                        <p:tgtEl>
                                          <p:spTgt spid="2">
                                            <p:txEl>
                                              <p:pRg st="3" end="3"/>
                                            </p:txEl>
                                          </p:spTgt>
                                        </p:tgtEl>
                                      </p:cBhvr>
                                      <p:from x="100000" y="100000"/>
                                      <p:to x="80000" y="100000"/>
                                    </p:animScale>
                                    <p:anim by="(#ppt_h/3+#ppt_w*0.1)" calcmode="lin" valueType="num">
                                      <p:cBhvr additive="sum">
                                        <p:cTn id="48" dur="200" decel="100000" autoRev="1" fill="hold">
                                          <p:stCondLst>
                                            <p:cond delay="600"/>
                                          </p:stCondLst>
                                        </p:cTn>
                                        <p:tgtEl>
                                          <p:spTgt spid="2">
                                            <p:txEl>
                                              <p:pRg st="3" end="3"/>
                                            </p:txEl>
                                          </p:spTgt>
                                        </p:tgtEl>
                                        <p:attrNameLst>
                                          <p:attrName>ppt_x</p:attrName>
                                        </p:attrNameLst>
                                      </p:cBhvr>
                                    </p:anim>
                                  </p:childTnLst>
                                </p:cTn>
                              </p:par>
                            </p:childTnLst>
                          </p:cTn>
                        </p:par>
                      </p:childTnLst>
                    </p:cTn>
                  </p:par>
                  <p:par>
                    <p:cTn id="49" fill="hold">
                      <p:stCondLst>
                        <p:cond delay="indefinite"/>
                      </p:stCondLst>
                      <p:childTnLst>
                        <p:par>
                          <p:cTn id="50" fill="hold">
                            <p:stCondLst>
                              <p:cond delay="0"/>
                            </p:stCondLst>
                            <p:childTnLst>
                              <p:par>
                                <p:cTn id="51" presetID="48" presetClass="entr" presetSubtype="0" accel="50000" fill="hold" nodeType="clickEffect">
                                  <p:stCondLst>
                                    <p:cond delay="0"/>
                                  </p:stCondLst>
                                  <p:childTnLst>
                                    <p:set>
                                      <p:cBhvr>
                                        <p:cTn id="52" dur="1" fill="hold">
                                          <p:stCondLst>
                                            <p:cond delay="0"/>
                                          </p:stCondLst>
                                        </p:cTn>
                                        <p:tgtEl>
                                          <p:spTgt spid="2">
                                            <p:txEl>
                                              <p:pRg st="4" end="4"/>
                                            </p:txEl>
                                          </p:spTgt>
                                        </p:tgtEl>
                                        <p:attrNameLst>
                                          <p:attrName>style.visibility</p:attrName>
                                        </p:attrNameLst>
                                      </p:cBhvr>
                                      <p:to>
                                        <p:strVal val="visible"/>
                                      </p:to>
                                    </p:set>
                                    <p:anim calcmode="lin" valueType="num">
                                      <p:cBhvr>
                                        <p:cTn id="53" dur="1000" fill="hold"/>
                                        <p:tgtEl>
                                          <p:spTgt spid="2">
                                            <p:txEl>
                                              <p:pRg st="4" end="4"/>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4" dur="1000" fill="hold"/>
                                        <p:tgtEl>
                                          <p:spTgt spid="2">
                                            <p:txEl>
                                              <p:pRg st="4" end="4"/>
                                            </p:txEl>
                                          </p:spTgt>
                                        </p:tgtEl>
                                        <p:attrNameLst>
                                          <p:attrName>ppt_x</p:attrName>
                                        </p:attrNameLst>
                                      </p:cBhvr>
                                      <p:tavLst>
                                        <p:tav tm="0">
                                          <p:val>
                                            <p:fltVal val="-1"/>
                                          </p:val>
                                        </p:tav>
                                        <p:tav tm="50000">
                                          <p:val>
                                            <p:fltVal val="0.95"/>
                                          </p:val>
                                        </p:tav>
                                        <p:tav tm="100000">
                                          <p:val>
                                            <p:strVal val="#ppt_x"/>
                                          </p:val>
                                        </p:tav>
                                      </p:tavLst>
                                    </p:anim>
                                    <p:anim calcmode="lin" valueType="num">
                                      <p:cBhvr>
                                        <p:cTn id="55" dur="1000" fill="hold"/>
                                        <p:tgtEl>
                                          <p:spTgt spid="2">
                                            <p:txEl>
                                              <p:pRg st="4" end="4"/>
                                            </p:txEl>
                                          </p:spTgt>
                                        </p:tgtEl>
                                        <p:attrNameLst>
                                          <p:attrName>ppt_y</p:attrName>
                                        </p:attrNameLst>
                                      </p:cBhvr>
                                      <p:tavLst>
                                        <p:tav tm="0">
                                          <p:val>
                                            <p:strVal val="#ppt_y"/>
                                          </p:val>
                                        </p:tav>
                                        <p:tav tm="100000">
                                          <p:val>
                                            <p:strVal val="#ppt_y"/>
                                          </p:val>
                                        </p:tav>
                                      </p:tavLst>
                                    </p:anim>
                                    <p:animEffect transition="in" filter="fade">
                                      <p:cBhvr>
                                        <p:cTn id="56" dur="1000"/>
                                        <p:tgtEl>
                                          <p:spTgt spid="2">
                                            <p:txEl>
                                              <p:pRg st="4" end="4"/>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5" presetClass="entr" presetSubtype="0" fill="hold" nodeType="clickEffect">
                                  <p:stCondLst>
                                    <p:cond delay="0"/>
                                  </p:stCondLst>
                                  <p:childTnLst>
                                    <p:set>
                                      <p:cBhvr>
                                        <p:cTn id="60" dur="1" fill="hold">
                                          <p:stCondLst>
                                            <p:cond delay="0"/>
                                          </p:stCondLst>
                                        </p:cTn>
                                        <p:tgtEl>
                                          <p:spTgt spid="2">
                                            <p:txEl>
                                              <p:pRg st="5" end="5"/>
                                            </p:txEl>
                                          </p:spTgt>
                                        </p:tgtEl>
                                        <p:attrNameLst>
                                          <p:attrName>style.visibility</p:attrName>
                                        </p:attrNameLst>
                                      </p:cBhvr>
                                      <p:to>
                                        <p:strVal val="visible"/>
                                      </p:to>
                                    </p:set>
                                    <p:anim calcmode="lin" valueType="num">
                                      <p:cBhvr>
                                        <p:cTn id="61" dur="1000" fill="hold"/>
                                        <p:tgtEl>
                                          <p:spTgt spid="2">
                                            <p:txEl>
                                              <p:pRg st="5" end="5"/>
                                            </p:txEl>
                                          </p:spTgt>
                                        </p:tgtEl>
                                        <p:attrNameLst>
                                          <p:attrName>ppt_w</p:attrName>
                                        </p:attrNameLst>
                                      </p:cBhvr>
                                      <p:tavLst>
                                        <p:tav tm="0">
                                          <p:val>
                                            <p:fltVal val="0"/>
                                          </p:val>
                                        </p:tav>
                                        <p:tav tm="100000">
                                          <p:val>
                                            <p:strVal val="#ppt_w"/>
                                          </p:val>
                                        </p:tav>
                                      </p:tavLst>
                                    </p:anim>
                                    <p:anim calcmode="lin" valueType="num">
                                      <p:cBhvr>
                                        <p:cTn id="62" dur="1000" fill="hold"/>
                                        <p:tgtEl>
                                          <p:spTgt spid="2">
                                            <p:txEl>
                                              <p:pRg st="5" end="5"/>
                                            </p:txEl>
                                          </p:spTgt>
                                        </p:tgtEl>
                                        <p:attrNameLst>
                                          <p:attrName>ppt_h</p:attrName>
                                        </p:attrNameLst>
                                      </p:cBhvr>
                                      <p:tavLst>
                                        <p:tav tm="0">
                                          <p:val>
                                            <p:fltVal val="0"/>
                                          </p:val>
                                        </p:tav>
                                        <p:tav tm="100000">
                                          <p:val>
                                            <p:strVal val="#ppt_h"/>
                                          </p:val>
                                        </p:tav>
                                      </p:tavLst>
                                    </p:anim>
                                    <p:anim calcmode="lin" valueType="num">
                                      <p:cBhvr>
                                        <p:cTn id="63" dur="1000" fill="hold"/>
                                        <p:tgtEl>
                                          <p:spTgt spid="2">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64" dur="1000" fill="hold"/>
                                        <p:tgtEl>
                                          <p:spTgt spid="2">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5" fill="hold">
                      <p:stCondLst>
                        <p:cond delay="indefinite"/>
                      </p:stCondLst>
                      <p:childTnLst>
                        <p:par>
                          <p:cTn id="66" fill="hold">
                            <p:stCondLst>
                              <p:cond delay="0"/>
                            </p:stCondLst>
                            <p:childTnLst>
                              <p:par>
                                <p:cTn id="67" presetID="45" presetClass="entr" presetSubtype="0" fill="hold" nodeType="clickEffect">
                                  <p:stCondLst>
                                    <p:cond delay="0"/>
                                  </p:stCondLst>
                                  <p:iterate type="lt">
                                    <p:tmPct val="10000"/>
                                  </p:iterate>
                                  <p:childTnLst>
                                    <p:set>
                                      <p:cBhvr>
                                        <p:cTn id="68" dur="1" fill="hold">
                                          <p:stCondLst>
                                            <p:cond delay="0"/>
                                          </p:stCondLst>
                                        </p:cTn>
                                        <p:tgtEl>
                                          <p:spTgt spid="2">
                                            <p:txEl>
                                              <p:pRg st="6" end="6"/>
                                            </p:txEl>
                                          </p:spTgt>
                                        </p:tgtEl>
                                        <p:attrNameLst>
                                          <p:attrName>style.visibility</p:attrName>
                                        </p:attrNameLst>
                                      </p:cBhvr>
                                      <p:to>
                                        <p:strVal val="visible"/>
                                      </p:to>
                                    </p:set>
                                    <p:animEffect transition="in" filter="fade">
                                      <p:cBhvr>
                                        <p:cTn id="69" dur="2000"/>
                                        <p:tgtEl>
                                          <p:spTgt spid="2">
                                            <p:txEl>
                                              <p:pRg st="6" end="6"/>
                                            </p:txEl>
                                          </p:spTgt>
                                        </p:tgtEl>
                                      </p:cBhvr>
                                    </p:animEffect>
                                    <p:anim calcmode="lin" valueType="num">
                                      <p:cBhvr>
                                        <p:cTn id="70" dur="2000" fill="hold"/>
                                        <p:tgtEl>
                                          <p:spTgt spid="2">
                                            <p:txEl>
                                              <p:pRg st="6" end="6"/>
                                            </p:txEl>
                                          </p:spTgt>
                                        </p:tgtEl>
                                        <p:attrNameLst>
                                          <p:attrName>ppt_w</p:attrName>
                                        </p:attrNameLst>
                                      </p:cBhvr>
                                      <p:tavLst>
                                        <p:tav tm="0" fmla="#ppt_w*sin(2.5*pi*$)">
                                          <p:val>
                                            <p:fltVal val="0"/>
                                          </p:val>
                                        </p:tav>
                                        <p:tav tm="100000">
                                          <p:val>
                                            <p:fltVal val="1"/>
                                          </p:val>
                                        </p:tav>
                                      </p:tavLst>
                                    </p:anim>
                                    <p:anim calcmode="lin" valueType="num">
                                      <p:cBhvr>
                                        <p:cTn id="71" dur="20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nodeType="clickEffect">
                                  <p:stCondLst>
                                    <p:cond delay="0"/>
                                  </p:stCondLst>
                                  <p:childTnLst>
                                    <p:set>
                                      <p:cBhvr>
                                        <p:cTn id="75" dur="1" fill="hold">
                                          <p:stCondLst>
                                            <p:cond delay="0"/>
                                          </p:stCondLst>
                                        </p:cTn>
                                        <p:tgtEl>
                                          <p:spTgt spid="2">
                                            <p:txEl>
                                              <p:pRg st="7" end="7"/>
                                            </p:txEl>
                                          </p:spTgt>
                                        </p:tgtEl>
                                        <p:attrNameLst>
                                          <p:attrName>style.visibility</p:attrName>
                                        </p:attrNameLst>
                                      </p:cBhvr>
                                      <p:to>
                                        <p:strVal val="visible"/>
                                      </p:to>
                                    </p:set>
                                    <p:animEffect transition="in" filter="wipe(down)">
                                      <p:cBhvr>
                                        <p:cTn id="76"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Morphine</a:t>
            </a:r>
            <a:endParaRPr lang="en-US" dirty="0"/>
          </a:p>
        </p:txBody>
      </p:sp>
      <p:sp>
        <p:nvSpPr>
          <p:cNvPr id="2" name="Content Placeholder 1"/>
          <p:cNvSpPr>
            <a:spLocks noGrp="1"/>
          </p:cNvSpPr>
          <p:nvPr>
            <p:ph idx="1"/>
          </p:nvPr>
        </p:nvSpPr>
        <p:spPr/>
        <p:txBody>
          <a:bodyPr>
            <a:normAutofit fontScale="92500" lnSpcReduction="20000"/>
          </a:bodyPr>
          <a:lstStyle/>
          <a:p>
            <a:r>
              <a:rPr lang="en-US" dirty="0" smtClean="0"/>
              <a:t>Used to treat </a:t>
            </a:r>
            <a:r>
              <a:rPr lang="en-US" i="1" dirty="0" smtClean="0"/>
              <a:t>moderate </a:t>
            </a:r>
            <a:r>
              <a:rPr lang="en-US" dirty="0" smtClean="0"/>
              <a:t>to </a:t>
            </a:r>
            <a:r>
              <a:rPr lang="en-US" i="1" dirty="0" smtClean="0"/>
              <a:t>severe</a:t>
            </a:r>
            <a:r>
              <a:rPr lang="en-US" dirty="0" smtClean="0"/>
              <a:t> pain.</a:t>
            </a:r>
          </a:p>
          <a:p>
            <a:r>
              <a:rPr lang="en-US" dirty="0" smtClean="0"/>
              <a:t>Works by dulling the pain perception center in the brain.</a:t>
            </a:r>
          </a:p>
          <a:p>
            <a:r>
              <a:rPr lang="en-US" dirty="0" smtClean="0"/>
              <a:t>Morphine was first isolated from opium in 1805 by German pharmacist Wilhelm </a:t>
            </a:r>
            <a:r>
              <a:rPr lang="en-US" dirty="0" err="1" smtClean="0"/>
              <a:t>Serturner</a:t>
            </a:r>
            <a:r>
              <a:rPr lang="en-US" dirty="0" smtClean="0"/>
              <a:t>.</a:t>
            </a:r>
          </a:p>
          <a:p>
            <a:r>
              <a:rPr lang="en-US" dirty="0" smtClean="0"/>
              <a:t>Dangerously addicting.</a:t>
            </a:r>
          </a:p>
          <a:p>
            <a:r>
              <a:rPr lang="en-US" dirty="0" smtClean="0"/>
              <a:t>The name comes from the mythological god Morpheus, who was the son of sleep and god of dreams.</a:t>
            </a:r>
          </a:p>
          <a:p>
            <a:r>
              <a:rPr lang="en-US" dirty="0" smtClean="0"/>
              <a:t>Can be taken either orally or injected.</a:t>
            </a:r>
          </a:p>
          <a:p>
            <a:endParaRPr lang="en-US" dirty="0" smtClean="0"/>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edg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8" presetClass="entr" presetSubtype="0" accel="50000" fill="hold" nodeType="clickEffect">
                                  <p:stCondLst>
                                    <p:cond delay="0"/>
                                  </p:stCondLst>
                                  <p:iterate type="lt">
                                    <p:tmPct val="50000"/>
                                  </p:iterate>
                                  <p:childTnLst>
                                    <p:set>
                                      <p:cBhvr>
                                        <p:cTn id="11" dur="1" fill="hold">
                                          <p:stCondLst>
                                            <p:cond delay="0"/>
                                          </p:stCondLst>
                                        </p:cTn>
                                        <p:tgtEl>
                                          <p:spTgt spid="2">
                                            <p:txEl>
                                              <p:pRg st="1" end="1"/>
                                            </p:txEl>
                                          </p:spTgt>
                                        </p:tgtEl>
                                        <p:attrNameLst>
                                          <p:attrName>style.visibility</p:attrName>
                                        </p:attrNameLst>
                                      </p:cBhvr>
                                      <p:to>
                                        <p:strVal val="visible"/>
                                      </p:to>
                                    </p:set>
                                    <p:set>
                                      <p:cBhvr>
                                        <p:cTn id="12" dur="455" fill="hold">
                                          <p:stCondLst>
                                            <p:cond delay="0"/>
                                          </p:stCondLst>
                                        </p:cTn>
                                        <p:tgtEl>
                                          <p:spTgt spid="2">
                                            <p:txEl>
                                              <p:pRg st="1" end="1"/>
                                            </p:txEl>
                                          </p:spTgt>
                                        </p:tgtEl>
                                        <p:attrNameLst>
                                          <p:attrName>style.rotation</p:attrName>
                                        </p:attrNameLst>
                                      </p:cBhvr>
                                      <p:to>
                                        <p:strVal val="-45.0"/>
                                      </p:to>
                                    </p:set>
                                    <p:anim calcmode="lin" valueType="num">
                                      <p:cBhvr>
                                        <p:cTn id="13" dur="455" fill="hold">
                                          <p:stCondLst>
                                            <p:cond delay="455"/>
                                          </p:stCondLst>
                                        </p:cTn>
                                        <p:tgtEl>
                                          <p:spTgt spid="2">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14" dur="455" fill="hold">
                                          <p:stCondLst>
                                            <p:cond delay="0"/>
                                          </p:stCondLst>
                                        </p:cTn>
                                        <p:tgtEl>
                                          <p:spTgt spid="2">
                                            <p:txEl>
                                              <p:pRg st="1" end="1"/>
                                            </p:txEl>
                                          </p:spTgt>
                                        </p:tgtEl>
                                        <p:attrNameLst>
                                          <p:attrName>ppt_y</p:attrName>
                                        </p:attrNameLst>
                                      </p:cBhvr>
                                      <p:tavLst>
                                        <p:tav tm="0">
                                          <p:val>
                                            <p:strVal val="#ppt_y-1"/>
                                          </p:val>
                                        </p:tav>
                                        <p:tav tm="100000">
                                          <p:val>
                                            <p:strVal val="#ppt_y-(0.354*#ppt_w-0.172*#ppt_h)"/>
                                          </p:val>
                                        </p:tav>
                                      </p:tavLst>
                                    </p:anim>
                                    <p:anim calcmode="lin" valueType="num">
                                      <p:cBhvr>
                                        <p:cTn id="15" dur="156" decel="50000" autoRev="1" fill="hold">
                                          <p:stCondLst>
                                            <p:cond delay="455"/>
                                          </p:stCondLst>
                                        </p:cTn>
                                        <p:tgtEl>
                                          <p:spTgt spid="2">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16" dur="136" fill="hold">
                                          <p:stCondLst>
                                            <p:cond delay="864"/>
                                          </p:stCondLst>
                                        </p:cTn>
                                        <p:tgtEl>
                                          <p:spTgt spid="2">
                                            <p:txEl>
                                              <p:pRg st="1" end="1"/>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wheel(4)">
                                      <p:cBhvr>
                                        <p:cTn id="21" dur="2000"/>
                                        <p:tgtEl>
                                          <p:spTgt spid="2">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4" fill="hold"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wheel(4)">
                                      <p:cBhvr>
                                        <p:cTn id="26" dur="2000"/>
                                        <p:tgtEl>
                                          <p:spTgt spid="2">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wipe(down)">
                                      <p:cBhvr>
                                        <p:cTn id="31" dur="500"/>
                                        <p:tgtEl>
                                          <p:spTgt spid="2">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2">
                                            <p:txEl>
                                              <p:pRg st="5" end="5"/>
                                            </p:txEl>
                                          </p:spTgt>
                                        </p:tgtEl>
                                        <p:attrNameLst>
                                          <p:attrName>style.visibility</p:attrName>
                                        </p:attrNameLst>
                                      </p:cBhvr>
                                      <p:to>
                                        <p:strVal val="visible"/>
                                      </p:to>
                                    </p:set>
                                    <p:anim calcmode="lin" valueType="num">
                                      <p:cBhvr>
                                        <p:cTn id="36" dur="1000" fill="hold"/>
                                        <p:tgtEl>
                                          <p:spTgt spid="2">
                                            <p:txEl>
                                              <p:pRg st="5" end="5"/>
                                            </p:txEl>
                                          </p:spTgt>
                                        </p:tgtEl>
                                        <p:attrNameLst>
                                          <p:attrName>ppt_w</p:attrName>
                                        </p:attrNameLst>
                                      </p:cBhvr>
                                      <p:tavLst>
                                        <p:tav tm="0">
                                          <p:val>
                                            <p:strVal val="#ppt_w*0.70"/>
                                          </p:val>
                                        </p:tav>
                                        <p:tav tm="100000">
                                          <p:val>
                                            <p:strVal val="#ppt_w"/>
                                          </p:val>
                                        </p:tav>
                                      </p:tavLst>
                                    </p:anim>
                                    <p:anim calcmode="lin" valueType="num">
                                      <p:cBhvr>
                                        <p:cTn id="37" dur="1000" fill="hold"/>
                                        <p:tgtEl>
                                          <p:spTgt spid="2">
                                            <p:txEl>
                                              <p:pRg st="5" end="5"/>
                                            </p:txEl>
                                          </p:spTgt>
                                        </p:tgtEl>
                                        <p:attrNameLst>
                                          <p:attrName>ppt_h</p:attrName>
                                        </p:attrNameLst>
                                      </p:cBhvr>
                                      <p:tavLst>
                                        <p:tav tm="0">
                                          <p:val>
                                            <p:strVal val="#ppt_h"/>
                                          </p:val>
                                        </p:tav>
                                        <p:tav tm="100000">
                                          <p:val>
                                            <p:strVal val="#ppt_h"/>
                                          </p:val>
                                        </p:tav>
                                      </p:tavLst>
                                    </p:anim>
                                    <p:animEffect transition="in" filter="fade">
                                      <p:cBhvr>
                                        <p:cTn id="38" dur="1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Morphine cont.</a:t>
            </a:r>
            <a:endParaRPr lang="en-US" dirty="0"/>
          </a:p>
        </p:txBody>
      </p:sp>
      <p:sp>
        <p:nvSpPr>
          <p:cNvPr id="2" name="Content Placeholder 1"/>
          <p:cNvSpPr>
            <a:spLocks noGrp="1"/>
          </p:cNvSpPr>
          <p:nvPr>
            <p:ph idx="1"/>
          </p:nvPr>
        </p:nvSpPr>
        <p:spPr>
          <a:xfrm>
            <a:off x="457200" y="1524000"/>
            <a:ext cx="8229600" cy="4876800"/>
          </a:xfrm>
        </p:spPr>
        <p:txBody>
          <a:bodyPr>
            <a:normAutofit fontScale="85000" lnSpcReduction="20000"/>
          </a:bodyPr>
          <a:lstStyle/>
          <a:p>
            <a:r>
              <a:rPr lang="en-US" dirty="0" smtClean="0"/>
              <a:t>Street names are:</a:t>
            </a:r>
          </a:p>
          <a:p>
            <a:pPr lvl="1"/>
            <a:r>
              <a:rPr lang="en-US" dirty="0" smtClean="0"/>
              <a:t>Dreamer</a:t>
            </a:r>
          </a:p>
          <a:p>
            <a:pPr lvl="1"/>
            <a:r>
              <a:rPr lang="en-US" dirty="0" smtClean="0"/>
              <a:t>Miss </a:t>
            </a:r>
            <a:r>
              <a:rPr lang="en-US" dirty="0" err="1" smtClean="0"/>
              <a:t>emma</a:t>
            </a:r>
            <a:endParaRPr lang="en-US" dirty="0" smtClean="0"/>
          </a:p>
          <a:p>
            <a:pPr lvl="1"/>
            <a:r>
              <a:rPr lang="en-US" dirty="0" err="1" smtClean="0"/>
              <a:t>Morf</a:t>
            </a:r>
            <a:endParaRPr lang="en-US" dirty="0" smtClean="0"/>
          </a:p>
          <a:p>
            <a:endParaRPr lang="en-US" dirty="0" smtClean="0"/>
          </a:p>
          <a:p>
            <a:r>
              <a:rPr lang="en-US" dirty="0" smtClean="0"/>
              <a:t>Morphine will not be used post-surgery, only if the individual was using it prior to the surgery.</a:t>
            </a:r>
          </a:p>
          <a:p>
            <a:r>
              <a:rPr lang="en-US" i="1" dirty="0" smtClean="0"/>
              <a:t>Never combine with alcohol…DEATH can easily occur!</a:t>
            </a:r>
          </a:p>
          <a:p>
            <a:r>
              <a:rPr lang="en-US" dirty="0" smtClean="0"/>
              <a:t>Morphine was given to U.S. medics during WWII. Medics would administer morphine to soldiers who were wounded in battle.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2">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2">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p:cTn id="16" dur="500" fill="hold"/>
                                        <p:tgtEl>
                                          <p:spTgt spid="2">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2">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2">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2">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p:cTn id="25" dur="500" fill="hold"/>
                                        <p:tgtEl>
                                          <p:spTgt spid="2">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2">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2">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2">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2">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nodeType="clickEffect">
                                  <p:stCondLst>
                                    <p:cond delay="0"/>
                                  </p:stCondLst>
                                  <p:childTnLst>
                                    <p:set>
                                      <p:cBhvr>
                                        <p:cTn id="33" dur="1" fill="hold">
                                          <p:stCondLst>
                                            <p:cond delay="0"/>
                                          </p:stCondLst>
                                        </p:cTn>
                                        <p:tgtEl>
                                          <p:spTgt spid="2">
                                            <p:txEl>
                                              <p:pRg st="3" end="3"/>
                                            </p:txEl>
                                          </p:spTgt>
                                        </p:tgtEl>
                                        <p:attrNameLst>
                                          <p:attrName>style.visibility</p:attrName>
                                        </p:attrNameLst>
                                      </p:cBhvr>
                                      <p:to>
                                        <p:strVal val="visible"/>
                                      </p:to>
                                    </p:set>
                                    <p:anim calcmode="lin" valueType="num">
                                      <p:cBhvr>
                                        <p:cTn id="34" dur="500" fill="hold"/>
                                        <p:tgtEl>
                                          <p:spTgt spid="2">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2">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2">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2">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2">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8" presetClass="entr" presetSubtype="0" fill="hold" nodeType="clickEffect">
                                  <p:stCondLst>
                                    <p:cond delay="0"/>
                                  </p:stCondLst>
                                  <p:childTnLst>
                                    <p:set>
                                      <p:cBhvr>
                                        <p:cTn id="42" dur="1" fill="hold">
                                          <p:stCondLst>
                                            <p:cond delay="0"/>
                                          </p:stCondLst>
                                        </p:cTn>
                                        <p:tgtEl>
                                          <p:spTgt spid="2">
                                            <p:txEl>
                                              <p:pRg st="5" end="5"/>
                                            </p:txEl>
                                          </p:spTgt>
                                        </p:tgtEl>
                                        <p:attrNameLst>
                                          <p:attrName>style.visibility</p:attrName>
                                        </p:attrNameLst>
                                      </p:cBhvr>
                                      <p:to>
                                        <p:strVal val="visible"/>
                                      </p:to>
                                    </p:set>
                                    <p:anim calcmode="lin" valueType="num">
                                      <p:cBhvr>
                                        <p:cTn id="43" dur="15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5000" fill="hold"/>
                                        <p:tgtEl>
                                          <p:spTgt spid="2">
                                            <p:txEl>
                                              <p:pRg st="5" end="5"/>
                                            </p:txEl>
                                          </p:spTgt>
                                        </p:tgtEl>
                                        <p:attrNameLst>
                                          <p:attrName>ppt_y</p:attrName>
                                        </p:attrNameLst>
                                      </p:cBhvr>
                                      <p:tavLst>
                                        <p:tav tm="0">
                                          <p:val>
                                            <p:strVal val="#ppt_y+1"/>
                                          </p:val>
                                        </p:tav>
                                        <p:tav tm="100000">
                                          <p:val>
                                            <p:strVal val="#ppt_y-1"/>
                                          </p:val>
                                        </p:tav>
                                      </p:tavLst>
                                    </p:anim>
                                  </p:childTnLst>
                                </p:cTn>
                              </p:par>
                            </p:childTnLst>
                          </p:cTn>
                        </p:par>
                      </p:childTnLst>
                    </p:cTn>
                  </p:par>
                  <p:par>
                    <p:cTn id="45" fill="hold">
                      <p:stCondLst>
                        <p:cond delay="indefinite"/>
                      </p:stCondLst>
                      <p:childTnLst>
                        <p:par>
                          <p:cTn id="46" fill="hold">
                            <p:stCondLst>
                              <p:cond delay="0"/>
                            </p:stCondLst>
                            <p:childTnLst>
                              <p:par>
                                <p:cTn id="47" presetID="39" presetClass="entr" presetSubtype="0" accel="10000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 calcmode="lin" valueType="num">
                                      <p:cBhvr>
                                        <p:cTn id="49" dur="500" fill="hold"/>
                                        <p:tgtEl>
                                          <p:spTgt spid="2">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50" dur="500" fill="hold"/>
                                        <p:tgtEl>
                                          <p:spTgt spid="2">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1" dur="500" fill="hold"/>
                                        <p:tgtEl>
                                          <p:spTgt spid="2">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52"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52" presetClass="entr" presetSubtype="0" fill="hold" nodeType="clickEffect">
                                  <p:stCondLst>
                                    <p:cond delay="0"/>
                                  </p:stCondLst>
                                  <p:childTnLst>
                                    <p:set>
                                      <p:cBhvr>
                                        <p:cTn id="56" dur="1" fill="hold">
                                          <p:stCondLst>
                                            <p:cond delay="0"/>
                                          </p:stCondLst>
                                        </p:cTn>
                                        <p:tgtEl>
                                          <p:spTgt spid="2">
                                            <p:txEl>
                                              <p:pRg st="7" end="7"/>
                                            </p:txEl>
                                          </p:spTgt>
                                        </p:tgtEl>
                                        <p:attrNameLst>
                                          <p:attrName>style.visibility</p:attrName>
                                        </p:attrNameLst>
                                      </p:cBhvr>
                                      <p:to>
                                        <p:strVal val="visible"/>
                                      </p:to>
                                    </p:set>
                                    <p:animScale>
                                      <p:cBhvr>
                                        <p:cTn id="57" dur="1000" decel="50000" fill="hold">
                                          <p:stCondLst>
                                            <p:cond delay="0"/>
                                          </p:stCondLst>
                                        </p:cTn>
                                        <p:tgtEl>
                                          <p:spTgt spid="2">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8" dur="1000" decel="50000" fill="hold">
                                          <p:stCondLst>
                                            <p:cond delay="0"/>
                                          </p:stCondLst>
                                        </p:cTn>
                                        <p:tgtEl>
                                          <p:spTgt spid="2">
                                            <p:txEl>
                                              <p:pRg st="7" end="7"/>
                                            </p:txEl>
                                          </p:spTgt>
                                        </p:tgtEl>
                                        <p:attrNameLst>
                                          <p:attrName>ppt_x</p:attrName>
                                          <p:attrName>ppt_y</p:attrName>
                                        </p:attrNameLst>
                                      </p:cBhvr>
                                    </p:animMotion>
                                    <p:animEffect transition="in" filter="fade">
                                      <p:cBhvr>
                                        <p:cTn id="59" dur="1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Meperidine</a:t>
            </a:r>
            <a:r>
              <a:rPr lang="en-US" dirty="0" smtClean="0"/>
              <a:t> </a:t>
            </a:r>
            <a:endParaRPr lang="en-US" dirty="0"/>
          </a:p>
        </p:txBody>
      </p:sp>
      <p:sp>
        <p:nvSpPr>
          <p:cNvPr id="2" name="Content Placeholder 1"/>
          <p:cNvSpPr>
            <a:spLocks noGrp="1"/>
          </p:cNvSpPr>
          <p:nvPr>
            <p:ph idx="1"/>
          </p:nvPr>
        </p:nvSpPr>
        <p:spPr/>
        <p:txBody>
          <a:bodyPr>
            <a:normAutofit lnSpcReduction="10000"/>
          </a:bodyPr>
          <a:lstStyle/>
          <a:p>
            <a:r>
              <a:rPr lang="en-US" dirty="0" smtClean="0"/>
              <a:t>*</a:t>
            </a:r>
            <a:r>
              <a:rPr lang="en-US" dirty="0" err="1" smtClean="0"/>
              <a:t>Meperidine</a:t>
            </a:r>
            <a:r>
              <a:rPr lang="en-US" dirty="0" smtClean="0"/>
              <a:t> is also known as </a:t>
            </a:r>
            <a:r>
              <a:rPr lang="en-US" i="1" u="sng" dirty="0" smtClean="0"/>
              <a:t>Demerol</a:t>
            </a:r>
            <a:r>
              <a:rPr lang="en-US" i="1" dirty="0" smtClean="0"/>
              <a:t>.</a:t>
            </a:r>
          </a:p>
          <a:p>
            <a:r>
              <a:rPr lang="en-US" dirty="0" smtClean="0"/>
              <a:t>Similar to morphine where it dulls the pain perception centers of the brain. </a:t>
            </a:r>
          </a:p>
          <a:p>
            <a:r>
              <a:rPr lang="en-US" dirty="0" smtClean="0"/>
              <a:t>Unlike morphine, it can be used post-surgery.</a:t>
            </a:r>
          </a:p>
          <a:p>
            <a:r>
              <a:rPr lang="en-US" i="1" u="sng" dirty="0" smtClean="0"/>
              <a:t>Demerol is used during labor.</a:t>
            </a:r>
          </a:p>
          <a:p>
            <a:r>
              <a:rPr lang="en-US" dirty="0" smtClean="0"/>
              <a:t>Usually taken as a pill, but can also be injected.</a:t>
            </a:r>
          </a:p>
          <a:p>
            <a:r>
              <a:rPr lang="en-US" dirty="0" smtClean="0"/>
              <a:t>Can cause cardiac arrest…</a:t>
            </a:r>
          </a:p>
          <a:p>
            <a:pPr lvl="1"/>
            <a:r>
              <a:rPr lang="en-US" dirty="0" smtClean="0"/>
              <a:t>This drug was found in one famous celebrity who passed away in 2009. Who was it?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800" decel="100000"/>
                                        <p:tgtEl>
                                          <p:spTgt spid="2">
                                            <p:txEl>
                                              <p:pRg st="0" end="0"/>
                                            </p:txEl>
                                          </p:spTgt>
                                        </p:tgtEl>
                                      </p:cBhvr>
                                    </p:animEffect>
                                    <p:anim calcmode="lin" valueType="num">
                                      <p:cBhvr>
                                        <p:cTn id="8" dur="800" decel="100000" fill="hold"/>
                                        <p:tgtEl>
                                          <p:spTgt spid="2">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nodeType="clickEffect">
                                  <p:stCondLst>
                                    <p:cond delay="0"/>
                                  </p:stCondLst>
                                  <p:iterate type="lt">
                                    <p:tmPct val="10000"/>
                                  </p:iterate>
                                  <p:childTnLst>
                                    <p:set>
                                      <p:cBhvr>
                                        <p:cTn id="16" dur="1" fill="hold">
                                          <p:stCondLst>
                                            <p:cond delay="0"/>
                                          </p:stCondLst>
                                        </p:cTn>
                                        <p:tgtEl>
                                          <p:spTgt spid="2">
                                            <p:txEl>
                                              <p:pRg st="1" end="1"/>
                                            </p:txEl>
                                          </p:spTgt>
                                        </p:tgtEl>
                                        <p:attrNameLst>
                                          <p:attrName>style.visibility</p:attrName>
                                        </p:attrNameLst>
                                      </p:cBhvr>
                                      <p:to>
                                        <p:strVal val="visible"/>
                                      </p:to>
                                    </p:set>
                                    <p:anim calcmode="lin" valueType="num">
                                      <p:cBhvr>
                                        <p:cTn id="17" dur="500" fill="hold"/>
                                        <p:tgtEl>
                                          <p:spTgt spid="2">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2">
                                            <p:txEl>
                                              <p:pRg st="1" end="1"/>
                                            </p:txEl>
                                          </p:spTgt>
                                        </p:tgtEl>
                                        <p:attrNameLst>
                                          <p:attrName>ppt_y</p:attrName>
                                        </p:attrNameLst>
                                      </p:cBhvr>
                                      <p:tavLst>
                                        <p:tav tm="0">
                                          <p:val>
                                            <p:strVal val="#ppt_y"/>
                                          </p:val>
                                        </p:tav>
                                        <p:tav tm="100000">
                                          <p:val>
                                            <p:strVal val="#ppt_y"/>
                                          </p:val>
                                        </p:tav>
                                      </p:tavLst>
                                    </p:anim>
                                    <p:anim calcmode="lin" valueType="num">
                                      <p:cBhvr>
                                        <p:cTn id="19" dur="500" fill="hold"/>
                                        <p:tgtEl>
                                          <p:spTgt spid="2">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2">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2">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wipe(down)">
                                      <p:cBhvr>
                                        <p:cTn id="26" dur="500"/>
                                        <p:tgtEl>
                                          <p:spTgt spid="2">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1" presetClass="entr" presetSubtype="0" fill="hold" nodeType="clickEffect">
                                  <p:stCondLst>
                                    <p:cond delay="0"/>
                                  </p:stCondLst>
                                  <p:iterate type="lt">
                                    <p:tmPct val="10000"/>
                                  </p:iterate>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p:cTn id="31" dur="500" fill="hold"/>
                                        <p:tgtEl>
                                          <p:spTgt spid="2">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2" dur="500" fill="hold"/>
                                        <p:tgtEl>
                                          <p:spTgt spid="2">
                                            <p:txEl>
                                              <p:pRg st="3" end="3"/>
                                            </p:txEl>
                                          </p:spTgt>
                                        </p:tgtEl>
                                        <p:attrNameLst>
                                          <p:attrName>ppt_y</p:attrName>
                                        </p:attrNameLst>
                                      </p:cBhvr>
                                      <p:tavLst>
                                        <p:tav tm="0">
                                          <p:val>
                                            <p:strVal val="#ppt_y"/>
                                          </p:val>
                                        </p:tav>
                                        <p:tav tm="100000">
                                          <p:val>
                                            <p:strVal val="#ppt_y"/>
                                          </p:val>
                                        </p:tav>
                                      </p:tavLst>
                                    </p:anim>
                                    <p:anim calcmode="lin" valueType="num">
                                      <p:cBhvr>
                                        <p:cTn id="33" dur="500" fill="hold"/>
                                        <p:tgtEl>
                                          <p:spTgt spid="2">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4" dur="500" fill="hold"/>
                                        <p:tgtEl>
                                          <p:spTgt spid="2">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5" dur="500" tmFilter="0,0; .5, 1; 1, 1"/>
                                        <p:tgtEl>
                                          <p:spTgt spid="2">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0" presetClass="entr" presetSubtype="0" fill="hold" nodeType="clickEffect">
                                  <p:stCondLst>
                                    <p:cond delay="0"/>
                                  </p:stCondLst>
                                  <p:childTnLst>
                                    <p:set>
                                      <p:cBhvr>
                                        <p:cTn id="39" dur="1" fill="hold">
                                          <p:stCondLst>
                                            <p:cond delay="0"/>
                                          </p:stCondLst>
                                        </p:cTn>
                                        <p:tgtEl>
                                          <p:spTgt spid="2">
                                            <p:txEl>
                                              <p:pRg st="4" end="4"/>
                                            </p:txEl>
                                          </p:spTgt>
                                        </p:tgtEl>
                                        <p:attrNameLst>
                                          <p:attrName>style.visibility</p:attrName>
                                        </p:attrNameLst>
                                      </p:cBhvr>
                                      <p:to>
                                        <p:strVal val="visible"/>
                                      </p:to>
                                    </p:set>
                                    <p:animEffect transition="in" filter="fade">
                                      <p:cBhvr>
                                        <p:cTn id="40" dur="800" decel="100000"/>
                                        <p:tgtEl>
                                          <p:spTgt spid="2">
                                            <p:txEl>
                                              <p:pRg st="4" end="4"/>
                                            </p:txEl>
                                          </p:spTgt>
                                        </p:tgtEl>
                                      </p:cBhvr>
                                    </p:animEffect>
                                    <p:anim calcmode="lin" valueType="num">
                                      <p:cBhvr>
                                        <p:cTn id="41" dur="800" decel="100000" fill="hold"/>
                                        <p:tgtEl>
                                          <p:spTgt spid="2">
                                            <p:txEl>
                                              <p:pRg st="4" end="4"/>
                                            </p:txEl>
                                          </p:spTgt>
                                        </p:tgtEl>
                                        <p:attrNameLst>
                                          <p:attrName>style.rotation</p:attrName>
                                        </p:attrNameLst>
                                      </p:cBhvr>
                                      <p:tavLst>
                                        <p:tav tm="0">
                                          <p:val>
                                            <p:fltVal val="-90"/>
                                          </p:val>
                                        </p:tav>
                                        <p:tav tm="100000">
                                          <p:val>
                                            <p:fltVal val="0"/>
                                          </p:val>
                                        </p:tav>
                                      </p:tavLst>
                                    </p:anim>
                                    <p:anim calcmode="lin" valueType="num">
                                      <p:cBhvr>
                                        <p:cTn id="42" dur="800" decel="100000" fill="hold"/>
                                        <p:tgtEl>
                                          <p:spTgt spid="2">
                                            <p:txEl>
                                              <p:pRg st="4" end="4"/>
                                            </p:txEl>
                                          </p:spTgt>
                                        </p:tgtEl>
                                        <p:attrNameLst>
                                          <p:attrName>ppt_x</p:attrName>
                                        </p:attrNameLst>
                                      </p:cBhvr>
                                      <p:tavLst>
                                        <p:tav tm="0">
                                          <p:val>
                                            <p:strVal val="#ppt_x+0.4"/>
                                          </p:val>
                                        </p:tav>
                                        <p:tav tm="100000">
                                          <p:val>
                                            <p:strVal val="#ppt_x-0.05"/>
                                          </p:val>
                                        </p:tav>
                                      </p:tavLst>
                                    </p:anim>
                                    <p:anim calcmode="lin" valueType="num">
                                      <p:cBhvr>
                                        <p:cTn id="43" dur="800" decel="100000" fill="hold"/>
                                        <p:tgtEl>
                                          <p:spTgt spid="2">
                                            <p:txEl>
                                              <p:pRg st="4" end="4"/>
                                            </p:txEl>
                                          </p:spTgt>
                                        </p:tgtEl>
                                        <p:attrNameLst>
                                          <p:attrName>ppt_y</p:attrName>
                                        </p:attrNameLst>
                                      </p:cBhvr>
                                      <p:tavLst>
                                        <p:tav tm="0">
                                          <p:val>
                                            <p:strVal val="#ppt_y-0.4"/>
                                          </p:val>
                                        </p:tav>
                                        <p:tav tm="100000">
                                          <p:val>
                                            <p:strVal val="#ppt_y+0.1"/>
                                          </p:val>
                                        </p:tav>
                                      </p:tavLst>
                                    </p:anim>
                                    <p:anim calcmode="lin" valueType="num">
                                      <p:cBhvr>
                                        <p:cTn id="44" dur="200" accel="100000" fill="hold">
                                          <p:stCondLst>
                                            <p:cond delay="800"/>
                                          </p:stCondLst>
                                        </p:cTn>
                                        <p:tgtEl>
                                          <p:spTgt spid="2">
                                            <p:txEl>
                                              <p:pRg st="4" end="4"/>
                                            </p:txEl>
                                          </p:spTgt>
                                        </p:tgtEl>
                                        <p:attrNameLst>
                                          <p:attrName>ppt_x</p:attrName>
                                        </p:attrNameLst>
                                      </p:cBhvr>
                                      <p:tavLst>
                                        <p:tav tm="0">
                                          <p:val>
                                            <p:strVal val="#ppt_x-0.05"/>
                                          </p:val>
                                        </p:tav>
                                        <p:tav tm="100000">
                                          <p:val>
                                            <p:strVal val="#ppt_x"/>
                                          </p:val>
                                        </p:tav>
                                      </p:tavLst>
                                    </p:anim>
                                    <p:anim calcmode="lin" valueType="num">
                                      <p:cBhvr>
                                        <p:cTn id="45" dur="200" accel="100000" fill="hold">
                                          <p:stCondLst>
                                            <p:cond delay="800"/>
                                          </p:stCondLst>
                                        </p:cTn>
                                        <p:tgtEl>
                                          <p:spTgt spid="2">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2">
                                            <p:txEl>
                                              <p:pRg st="5" end="5"/>
                                            </p:txEl>
                                          </p:spTgt>
                                        </p:tgtEl>
                                        <p:attrNameLst>
                                          <p:attrName>style.visibility</p:attrName>
                                        </p:attrNameLst>
                                      </p:cBhvr>
                                      <p:to>
                                        <p:strVal val="visible"/>
                                      </p:to>
                                    </p:set>
                                    <p:animEffect transition="in" filter="wipe(down)">
                                      <p:cBhvr>
                                        <p:cTn id="50" dur="580">
                                          <p:stCondLst>
                                            <p:cond delay="0"/>
                                          </p:stCondLst>
                                        </p:cTn>
                                        <p:tgtEl>
                                          <p:spTgt spid="2">
                                            <p:txEl>
                                              <p:pRg st="5" end="5"/>
                                            </p:txEl>
                                          </p:spTgt>
                                        </p:tgtEl>
                                      </p:cBhvr>
                                    </p:animEffect>
                                    <p:anim calcmode="lin" valueType="num">
                                      <p:cBhvr>
                                        <p:cTn id="51"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2">
                                            <p:txEl>
                                              <p:pRg st="5" end="5"/>
                                            </p:txEl>
                                          </p:spTgt>
                                        </p:tgtEl>
                                      </p:cBhvr>
                                      <p:to x="100000" y="60000"/>
                                    </p:animScale>
                                    <p:animScale>
                                      <p:cBhvr>
                                        <p:cTn id="57" dur="166" decel="50000">
                                          <p:stCondLst>
                                            <p:cond delay="676"/>
                                          </p:stCondLst>
                                        </p:cTn>
                                        <p:tgtEl>
                                          <p:spTgt spid="2">
                                            <p:txEl>
                                              <p:pRg st="5" end="5"/>
                                            </p:txEl>
                                          </p:spTgt>
                                        </p:tgtEl>
                                      </p:cBhvr>
                                      <p:to x="100000" y="100000"/>
                                    </p:animScale>
                                    <p:animScale>
                                      <p:cBhvr>
                                        <p:cTn id="58" dur="26">
                                          <p:stCondLst>
                                            <p:cond delay="1312"/>
                                          </p:stCondLst>
                                        </p:cTn>
                                        <p:tgtEl>
                                          <p:spTgt spid="2">
                                            <p:txEl>
                                              <p:pRg st="5" end="5"/>
                                            </p:txEl>
                                          </p:spTgt>
                                        </p:tgtEl>
                                      </p:cBhvr>
                                      <p:to x="100000" y="80000"/>
                                    </p:animScale>
                                    <p:animScale>
                                      <p:cBhvr>
                                        <p:cTn id="59" dur="166" decel="50000">
                                          <p:stCondLst>
                                            <p:cond delay="1338"/>
                                          </p:stCondLst>
                                        </p:cTn>
                                        <p:tgtEl>
                                          <p:spTgt spid="2">
                                            <p:txEl>
                                              <p:pRg st="5" end="5"/>
                                            </p:txEl>
                                          </p:spTgt>
                                        </p:tgtEl>
                                      </p:cBhvr>
                                      <p:to x="100000" y="100000"/>
                                    </p:animScale>
                                    <p:animScale>
                                      <p:cBhvr>
                                        <p:cTn id="60" dur="26">
                                          <p:stCondLst>
                                            <p:cond delay="1642"/>
                                          </p:stCondLst>
                                        </p:cTn>
                                        <p:tgtEl>
                                          <p:spTgt spid="2">
                                            <p:txEl>
                                              <p:pRg st="5" end="5"/>
                                            </p:txEl>
                                          </p:spTgt>
                                        </p:tgtEl>
                                      </p:cBhvr>
                                      <p:to x="100000" y="90000"/>
                                    </p:animScale>
                                    <p:animScale>
                                      <p:cBhvr>
                                        <p:cTn id="61" dur="166" decel="50000">
                                          <p:stCondLst>
                                            <p:cond delay="1668"/>
                                          </p:stCondLst>
                                        </p:cTn>
                                        <p:tgtEl>
                                          <p:spTgt spid="2">
                                            <p:txEl>
                                              <p:pRg st="5" end="5"/>
                                            </p:txEl>
                                          </p:spTgt>
                                        </p:tgtEl>
                                      </p:cBhvr>
                                      <p:to x="100000" y="100000"/>
                                    </p:animScale>
                                    <p:animScale>
                                      <p:cBhvr>
                                        <p:cTn id="62" dur="26">
                                          <p:stCondLst>
                                            <p:cond delay="1808"/>
                                          </p:stCondLst>
                                        </p:cTn>
                                        <p:tgtEl>
                                          <p:spTgt spid="2">
                                            <p:txEl>
                                              <p:pRg st="5" end="5"/>
                                            </p:txEl>
                                          </p:spTgt>
                                        </p:tgtEl>
                                      </p:cBhvr>
                                      <p:to x="100000" y="95000"/>
                                    </p:animScale>
                                    <p:animScale>
                                      <p:cBhvr>
                                        <p:cTn id="63" dur="166" decel="50000">
                                          <p:stCondLst>
                                            <p:cond delay="1834"/>
                                          </p:stCondLst>
                                        </p:cTn>
                                        <p:tgtEl>
                                          <p:spTgt spid="2">
                                            <p:txEl>
                                              <p:pRg st="5" end="5"/>
                                            </p:txEl>
                                          </p:spTgt>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9" presetClass="entr" presetSubtype="0" fill="hold" nodeType="clickEffect">
                                  <p:stCondLst>
                                    <p:cond delay="0"/>
                                  </p:stCondLst>
                                  <p:childTnLst>
                                    <p:set>
                                      <p:cBhvr>
                                        <p:cTn id="67" dur="1" fill="hold">
                                          <p:stCondLst>
                                            <p:cond delay="0"/>
                                          </p:stCondLst>
                                        </p:cTn>
                                        <p:tgtEl>
                                          <p:spTgt spid="2">
                                            <p:txEl>
                                              <p:pRg st="6" end="6"/>
                                            </p:txEl>
                                          </p:spTgt>
                                        </p:tgtEl>
                                        <p:attrNameLst>
                                          <p:attrName>style.visibility</p:attrName>
                                        </p:attrNameLst>
                                      </p:cBhvr>
                                      <p:to>
                                        <p:strVal val="visible"/>
                                      </p:to>
                                    </p:set>
                                    <p:anim calcmode="lin" valueType="num">
                                      <p:cBhvr>
                                        <p:cTn id="68" dur="1000" fill="hold"/>
                                        <p:tgtEl>
                                          <p:spTgt spid="2">
                                            <p:txEl>
                                              <p:pRg st="6" end="6"/>
                                            </p:txEl>
                                          </p:spTgt>
                                        </p:tgtEl>
                                        <p:attrNameLst>
                                          <p:attrName>ppt_x</p:attrName>
                                        </p:attrNameLst>
                                      </p:cBhvr>
                                      <p:tavLst>
                                        <p:tav tm="0">
                                          <p:val>
                                            <p:strVal val="#ppt_x-.2"/>
                                          </p:val>
                                        </p:tav>
                                        <p:tav tm="100000">
                                          <p:val>
                                            <p:strVal val="#ppt_x"/>
                                          </p:val>
                                        </p:tav>
                                      </p:tavLst>
                                    </p:anim>
                                    <p:anim calcmode="lin" valueType="num">
                                      <p:cBhvr>
                                        <p:cTn id="69" dur="1000" fill="hold"/>
                                        <p:tgtEl>
                                          <p:spTgt spid="2">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70" dur="1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endParaRPr lang="en-US"/>
          </a:p>
        </p:txBody>
      </p:sp>
      <p:pic>
        <p:nvPicPr>
          <p:cNvPr id="18434" name="Picture 2" descr="http://www.mediabistro.com/fishbowlla/files/original/michael-jackson_1.jpg"/>
          <p:cNvPicPr>
            <a:picLocks noChangeAspect="1" noChangeArrowheads="1"/>
          </p:cNvPicPr>
          <p:nvPr/>
        </p:nvPicPr>
        <p:blipFill>
          <a:blip r:embed="rId3" cstate="print"/>
          <a:srcRect/>
          <a:stretch>
            <a:fillRect/>
          </a:stretch>
        </p:blipFill>
        <p:spPr bwMode="auto">
          <a:xfrm>
            <a:off x="0" y="1"/>
            <a:ext cx="9144000" cy="68580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Oxycodone</a:t>
            </a:r>
            <a:endParaRPr lang="en-US" dirty="0"/>
          </a:p>
        </p:txBody>
      </p:sp>
      <p:sp>
        <p:nvSpPr>
          <p:cNvPr id="2" name="Content Placeholder 1"/>
          <p:cNvSpPr>
            <a:spLocks noGrp="1"/>
          </p:cNvSpPr>
          <p:nvPr>
            <p:ph idx="1"/>
          </p:nvPr>
        </p:nvSpPr>
        <p:spPr>
          <a:xfrm>
            <a:off x="457200" y="1524000"/>
            <a:ext cx="8229600" cy="4876800"/>
          </a:xfrm>
        </p:spPr>
        <p:txBody>
          <a:bodyPr>
            <a:normAutofit fontScale="92500" lnSpcReduction="20000"/>
          </a:bodyPr>
          <a:lstStyle/>
          <a:p>
            <a:r>
              <a:rPr lang="en-US" dirty="0" smtClean="0"/>
              <a:t>Brand name for </a:t>
            </a:r>
            <a:r>
              <a:rPr lang="en-US" dirty="0" err="1" smtClean="0"/>
              <a:t>oxycodone</a:t>
            </a:r>
            <a:r>
              <a:rPr lang="en-US" dirty="0" smtClean="0"/>
              <a:t> is…</a:t>
            </a:r>
            <a:r>
              <a:rPr lang="en-US" dirty="0" err="1" smtClean="0"/>
              <a:t>oxycontin</a:t>
            </a:r>
            <a:r>
              <a:rPr lang="en-US" dirty="0" smtClean="0"/>
              <a:t>. </a:t>
            </a:r>
          </a:p>
          <a:p>
            <a:r>
              <a:rPr lang="en-US" dirty="0" smtClean="0"/>
              <a:t>Street names:</a:t>
            </a:r>
          </a:p>
          <a:p>
            <a:pPr lvl="1"/>
            <a:r>
              <a:rPr lang="en-US" dirty="0" smtClean="0"/>
              <a:t>Oxy</a:t>
            </a:r>
          </a:p>
          <a:p>
            <a:pPr lvl="1"/>
            <a:r>
              <a:rPr lang="en-US" dirty="0" smtClean="0"/>
              <a:t>Hillbilly heroin</a:t>
            </a:r>
          </a:p>
          <a:p>
            <a:pPr lvl="1"/>
            <a:r>
              <a:rPr lang="en-US" dirty="0" err="1" smtClean="0"/>
              <a:t>Oxycotton</a:t>
            </a:r>
            <a:endParaRPr lang="en-US" dirty="0" smtClean="0"/>
          </a:p>
          <a:p>
            <a:pPr lvl="1"/>
            <a:r>
              <a:rPr lang="en-US" dirty="0" smtClean="0"/>
              <a:t>Kicker</a:t>
            </a:r>
          </a:p>
          <a:p>
            <a:pPr lvl="1">
              <a:buNone/>
            </a:pPr>
            <a:endParaRPr lang="en-US" dirty="0" smtClean="0"/>
          </a:p>
          <a:p>
            <a:r>
              <a:rPr lang="en-US" dirty="0" err="1" smtClean="0"/>
              <a:t>Oxycontin</a:t>
            </a:r>
            <a:r>
              <a:rPr lang="en-US" dirty="0" smtClean="0"/>
              <a:t> first came to the U.S. in 1939, but it wasn’t until </a:t>
            </a:r>
            <a:r>
              <a:rPr lang="en-US" i="1" u="sng" dirty="0" smtClean="0"/>
              <a:t>Purdue </a:t>
            </a:r>
            <a:r>
              <a:rPr lang="en-US" i="1" u="sng" dirty="0" err="1" smtClean="0"/>
              <a:t>Pharma</a:t>
            </a:r>
            <a:r>
              <a:rPr lang="en-US" i="1" u="sng" dirty="0" smtClean="0"/>
              <a:t> </a:t>
            </a:r>
            <a:r>
              <a:rPr lang="en-US" dirty="0" smtClean="0"/>
              <a:t>began manufacturing </a:t>
            </a:r>
            <a:r>
              <a:rPr lang="en-US" dirty="0" err="1" smtClean="0"/>
              <a:t>OxyContin</a:t>
            </a:r>
            <a:r>
              <a:rPr lang="en-US" dirty="0" smtClean="0"/>
              <a:t> in the United States in 1996 that it became widely used.  </a:t>
            </a:r>
          </a:p>
          <a:p>
            <a:endParaRPr lang="en-US" dirty="0" smtClean="0"/>
          </a:p>
          <a:p>
            <a:endParaRPr lang="en-US" dirty="0"/>
          </a:p>
        </p:txBody>
      </p:sp>
      <p:pic>
        <p:nvPicPr>
          <p:cNvPr id="16386" name="Picture 2" descr="oxycontin"/>
          <p:cNvPicPr>
            <a:picLocks noChangeAspect="1" noChangeArrowheads="1"/>
          </p:cNvPicPr>
          <p:nvPr/>
        </p:nvPicPr>
        <p:blipFill>
          <a:blip r:embed="rId3" cstate="print"/>
          <a:srcRect/>
          <a:stretch>
            <a:fillRect/>
          </a:stretch>
        </p:blipFill>
        <p:spPr bwMode="auto">
          <a:xfrm>
            <a:off x="5943600" y="2133600"/>
            <a:ext cx="2895600" cy="21717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nodeType="clickEffect">
                                  <p:stCondLst>
                                    <p:cond delay="0"/>
                                  </p:stCondLst>
                                  <p:iterate type="lt">
                                    <p:tmPct val="10000"/>
                                  </p:iterate>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1"/>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9" presetClass="entr" presetSubtype="1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20" dur="50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38" presetClass="entr" presetSubtype="0" accel="50000" fill="hold" nodeType="clickEffect">
                                  <p:stCondLst>
                                    <p:cond delay="0"/>
                                  </p:stCondLst>
                                  <p:iterate type="lt">
                                    <p:tmPct val="50000"/>
                                  </p:iterate>
                                  <p:childTnLst>
                                    <p:set>
                                      <p:cBhvr>
                                        <p:cTn id="24" dur="1" fill="hold">
                                          <p:stCondLst>
                                            <p:cond delay="0"/>
                                          </p:stCondLst>
                                        </p:cTn>
                                        <p:tgtEl>
                                          <p:spTgt spid="2">
                                            <p:txEl>
                                              <p:pRg st="3" end="3"/>
                                            </p:txEl>
                                          </p:spTgt>
                                        </p:tgtEl>
                                        <p:attrNameLst>
                                          <p:attrName>style.visibility</p:attrName>
                                        </p:attrNameLst>
                                      </p:cBhvr>
                                      <p:to>
                                        <p:strVal val="visible"/>
                                      </p:to>
                                    </p:set>
                                    <p:set>
                                      <p:cBhvr>
                                        <p:cTn id="25" dur="455" fill="hold">
                                          <p:stCondLst>
                                            <p:cond delay="0"/>
                                          </p:stCondLst>
                                        </p:cTn>
                                        <p:tgtEl>
                                          <p:spTgt spid="2">
                                            <p:txEl>
                                              <p:pRg st="3" end="3"/>
                                            </p:txEl>
                                          </p:spTgt>
                                        </p:tgtEl>
                                        <p:attrNameLst>
                                          <p:attrName>style.rotation</p:attrName>
                                        </p:attrNameLst>
                                      </p:cBhvr>
                                      <p:to>
                                        <p:strVal val="-45.0"/>
                                      </p:to>
                                    </p:set>
                                    <p:anim calcmode="lin" valueType="num">
                                      <p:cBhvr>
                                        <p:cTn id="26" dur="455" fill="hold">
                                          <p:stCondLst>
                                            <p:cond delay="455"/>
                                          </p:stCondLst>
                                        </p:cTn>
                                        <p:tgtEl>
                                          <p:spTgt spid="2">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27" dur="455" fill="hold">
                                          <p:stCondLst>
                                            <p:cond delay="0"/>
                                          </p:stCondLst>
                                        </p:cTn>
                                        <p:tgtEl>
                                          <p:spTgt spid="2">
                                            <p:txEl>
                                              <p:pRg st="3" end="3"/>
                                            </p:txEl>
                                          </p:spTgt>
                                        </p:tgtEl>
                                        <p:attrNameLst>
                                          <p:attrName>ppt_y</p:attrName>
                                        </p:attrNameLst>
                                      </p:cBhvr>
                                      <p:tavLst>
                                        <p:tav tm="0">
                                          <p:val>
                                            <p:strVal val="#ppt_y-1"/>
                                          </p:val>
                                        </p:tav>
                                        <p:tav tm="100000">
                                          <p:val>
                                            <p:strVal val="#ppt_y-(0.354*#ppt_w-0.172*#ppt_h)"/>
                                          </p:val>
                                        </p:tav>
                                      </p:tavLst>
                                    </p:anim>
                                    <p:anim calcmode="lin" valueType="num">
                                      <p:cBhvr>
                                        <p:cTn id="28" dur="156" decel="50000" autoRev="1" fill="hold">
                                          <p:stCondLst>
                                            <p:cond delay="455"/>
                                          </p:stCondLst>
                                        </p:cTn>
                                        <p:tgtEl>
                                          <p:spTgt spid="2">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29" dur="136" fill="hold">
                                          <p:stCondLst>
                                            <p:cond delay="864"/>
                                          </p:stCondLst>
                                        </p:cTn>
                                        <p:tgtEl>
                                          <p:spTgt spid="2">
                                            <p:txEl>
                                              <p:pRg st="3" end="3"/>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3" presetClass="entr" presetSubtype="16" fill="hold" nodeType="click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 calcmode="lin" valueType="num">
                                      <p:cBhvr>
                                        <p:cTn id="34"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35" dur="500" fill="hold"/>
                                        <p:tgtEl>
                                          <p:spTgt spid="2">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fade">
                                      <p:cBhvr>
                                        <p:cTn id="40" dur="1000"/>
                                        <p:tgtEl>
                                          <p:spTgt spid="2">
                                            <p:txEl>
                                              <p:pRg st="5" end="5"/>
                                            </p:txEl>
                                          </p:spTgt>
                                        </p:tgtEl>
                                      </p:cBhvr>
                                    </p:animEffect>
                                    <p:anim calcmode="lin" valueType="num">
                                      <p:cBhvr>
                                        <p:cTn id="41"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3" presetClass="entr" presetSubtype="16"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p:cTn id="47"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48" dur="500" fill="hold"/>
                                        <p:tgtEl>
                                          <p:spTgt spid="2">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Oxycodone</a:t>
            </a:r>
            <a:r>
              <a:rPr lang="en-US" dirty="0" smtClean="0"/>
              <a:t> cont.</a:t>
            </a:r>
            <a:endParaRPr lang="en-US" dirty="0"/>
          </a:p>
        </p:txBody>
      </p:sp>
      <p:sp>
        <p:nvSpPr>
          <p:cNvPr id="2" name="Content Placeholder 1"/>
          <p:cNvSpPr>
            <a:spLocks noGrp="1"/>
          </p:cNvSpPr>
          <p:nvPr>
            <p:ph idx="1"/>
          </p:nvPr>
        </p:nvSpPr>
        <p:spPr>
          <a:xfrm>
            <a:off x="457200" y="1524000"/>
            <a:ext cx="8229600" cy="5181600"/>
          </a:xfrm>
        </p:spPr>
        <p:txBody>
          <a:bodyPr>
            <a:normAutofit fontScale="92500" lnSpcReduction="20000"/>
          </a:bodyPr>
          <a:lstStyle/>
          <a:p>
            <a:r>
              <a:rPr lang="en-US" dirty="0" err="1" smtClean="0"/>
              <a:t>Oxycodone</a:t>
            </a:r>
            <a:r>
              <a:rPr lang="en-US" dirty="0" smtClean="0"/>
              <a:t> is the drug name of the opiate. </a:t>
            </a:r>
          </a:p>
          <a:p>
            <a:r>
              <a:rPr lang="en-US" dirty="0" smtClean="0"/>
              <a:t>It is also known as “</a:t>
            </a:r>
            <a:r>
              <a:rPr lang="en-US" dirty="0" err="1" smtClean="0"/>
              <a:t>OxyContin</a:t>
            </a:r>
            <a:r>
              <a:rPr lang="en-US" dirty="0" smtClean="0"/>
              <a:t>”. </a:t>
            </a:r>
          </a:p>
          <a:p>
            <a:r>
              <a:rPr lang="en-US" dirty="0" smtClean="0"/>
              <a:t>*</a:t>
            </a:r>
            <a:r>
              <a:rPr lang="en-US" dirty="0" err="1" smtClean="0"/>
              <a:t>OxyContin</a:t>
            </a:r>
            <a:r>
              <a:rPr lang="en-US" dirty="0" smtClean="0"/>
              <a:t> is highly addictive, and one of the strongest painkillers available!!</a:t>
            </a:r>
          </a:p>
          <a:p>
            <a:r>
              <a:rPr lang="en-US" dirty="0" smtClean="0"/>
              <a:t>Usually taken orally in pill or tablet form.</a:t>
            </a:r>
          </a:p>
          <a:p>
            <a:r>
              <a:rPr lang="en-US" dirty="0" smtClean="0"/>
              <a:t>Can provide pain relief for up to 12 hours.</a:t>
            </a:r>
          </a:p>
          <a:p>
            <a:r>
              <a:rPr lang="en-US" dirty="0" smtClean="0"/>
              <a:t>Classified as a Schedule II controlled substance</a:t>
            </a:r>
          </a:p>
          <a:p>
            <a:r>
              <a:rPr lang="en-US" dirty="0" err="1" smtClean="0"/>
              <a:t>OxyContin</a:t>
            </a:r>
            <a:r>
              <a:rPr lang="en-US" dirty="0" smtClean="0"/>
              <a:t> most commonly exists in tablet form. These round pills come in 10mg, 20mg, 40mg, 80mg and 160mg dosages.</a:t>
            </a:r>
          </a:p>
          <a:p>
            <a:r>
              <a:rPr lang="en-US" dirty="0" err="1" smtClean="0"/>
              <a:t>OxyContin</a:t>
            </a:r>
            <a:r>
              <a:rPr lang="en-US" dirty="0" smtClean="0"/>
              <a:t> was marketed for the first time beginning in 1996.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3" presetClass="entr" presetSubtype="16"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 calcmode="lin" valueType="num">
                                      <p:cBhvr>
                                        <p:cTn id="28"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Effect transition="in" filter="fade">
                                      <p:cBhvr>
                                        <p:cTn id="34" dur="2000"/>
                                        <p:tgtEl>
                                          <p:spTgt spid="2">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9" presetClass="entr" presetSubtype="10" fill="hold" nodeType="clickEffect">
                                  <p:stCondLst>
                                    <p:cond delay="0"/>
                                  </p:stCondLst>
                                  <p:childTnLst>
                                    <p:set>
                                      <p:cBhvr>
                                        <p:cTn id="38" dur="1" fill="hold">
                                          <p:stCondLst>
                                            <p:cond delay="0"/>
                                          </p:stCondLst>
                                        </p:cTn>
                                        <p:tgtEl>
                                          <p:spTgt spid="2">
                                            <p:txEl>
                                              <p:pRg st="5" end="5"/>
                                            </p:txEl>
                                          </p:spTgt>
                                        </p:tgtEl>
                                        <p:attrNameLst>
                                          <p:attrName>style.visibility</p:attrName>
                                        </p:attrNameLst>
                                      </p:cBhvr>
                                      <p:to>
                                        <p:strVal val="visible"/>
                                      </p:to>
                                    </p:set>
                                    <p:anim calcmode="lin" valueType="num">
                                      <p:cBhvr>
                                        <p:cTn id="39" dur="5000" fill="hold"/>
                                        <p:tgtEl>
                                          <p:spTgt spid="2">
                                            <p:txEl>
                                              <p:pRg st="5" end="5"/>
                                            </p:txEl>
                                          </p:spTgt>
                                        </p:tgtEl>
                                        <p:attrNameLst>
                                          <p:attrName>ppt_w</p:attrName>
                                        </p:attrNameLst>
                                      </p:cBhvr>
                                      <p:tavLst>
                                        <p:tav tm="0" fmla="#ppt_w*sin(2.5*pi*$)">
                                          <p:val>
                                            <p:fltVal val="0"/>
                                          </p:val>
                                        </p:tav>
                                        <p:tav tm="100000">
                                          <p:val>
                                            <p:fltVal val="1"/>
                                          </p:val>
                                        </p:tav>
                                      </p:tavLst>
                                    </p:anim>
                                    <p:anim calcmode="lin" valueType="num">
                                      <p:cBhvr>
                                        <p:cTn id="40" dur="50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nodeType="clickEffect">
                                  <p:stCondLst>
                                    <p:cond delay="0"/>
                                  </p:stCondLst>
                                  <p:iterate type="lt">
                                    <p:tmPct val="50000"/>
                                  </p:iterate>
                                  <p:childTnLst>
                                    <p:set>
                                      <p:cBhvr>
                                        <p:cTn id="44" dur="1" fill="hold">
                                          <p:stCondLst>
                                            <p:cond delay="0"/>
                                          </p:stCondLst>
                                        </p:cTn>
                                        <p:tgtEl>
                                          <p:spTgt spid="2">
                                            <p:txEl>
                                              <p:pRg st="6" end="6"/>
                                            </p:txEl>
                                          </p:spTgt>
                                        </p:tgtEl>
                                        <p:attrNameLst>
                                          <p:attrName>style.visibility</p:attrName>
                                        </p:attrNameLst>
                                      </p:cBhvr>
                                      <p:to>
                                        <p:strVal val="visible"/>
                                      </p:to>
                                    </p:set>
                                    <p:set>
                                      <p:cBhvr>
                                        <p:cTn id="45" dur="455" fill="hold">
                                          <p:stCondLst>
                                            <p:cond delay="0"/>
                                          </p:stCondLst>
                                        </p:cTn>
                                        <p:tgtEl>
                                          <p:spTgt spid="2">
                                            <p:txEl>
                                              <p:pRg st="6" end="6"/>
                                            </p:txEl>
                                          </p:spTgt>
                                        </p:tgtEl>
                                        <p:attrNameLst>
                                          <p:attrName>style.rotation</p:attrName>
                                        </p:attrNameLst>
                                      </p:cBhvr>
                                      <p:to>
                                        <p:strVal val="-45.0"/>
                                      </p:to>
                                    </p:set>
                                    <p:anim calcmode="lin" valueType="num">
                                      <p:cBhvr>
                                        <p:cTn id="46" dur="455" fill="hold">
                                          <p:stCondLst>
                                            <p:cond delay="455"/>
                                          </p:stCondLst>
                                        </p:cTn>
                                        <p:tgtEl>
                                          <p:spTgt spid="2">
                                            <p:txEl>
                                              <p:pRg st="6" end="6"/>
                                            </p:txEl>
                                          </p:spTgt>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
                                            <p:txEl>
                                              <p:pRg st="6" end="6"/>
                                            </p:txEl>
                                          </p:spTgt>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
                                            <p:txEl>
                                              <p:pRg st="6" end="6"/>
                                            </p:txEl>
                                          </p:spTgt>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
                                            <p:txEl>
                                              <p:pRg st="6" end="6"/>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6" presetClass="entr" presetSubtype="0" fill="hold" nodeType="clickEffect">
                                  <p:stCondLst>
                                    <p:cond delay="0"/>
                                  </p:stCondLst>
                                  <p:childTnLst>
                                    <p:set>
                                      <p:cBhvr>
                                        <p:cTn id="53" dur="1" fill="hold">
                                          <p:stCondLst>
                                            <p:cond delay="0"/>
                                          </p:stCondLst>
                                        </p:cTn>
                                        <p:tgtEl>
                                          <p:spTgt spid="2">
                                            <p:txEl>
                                              <p:pRg st="7" end="7"/>
                                            </p:txEl>
                                          </p:spTgt>
                                        </p:tgtEl>
                                        <p:attrNameLst>
                                          <p:attrName>style.visibility</p:attrName>
                                        </p:attrNameLst>
                                      </p:cBhvr>
                                      <p:to>
                                        <p:strVal val="visible"/>
                                      </p:to>
                                    </p:set>
                                    <p:animEffect transition="in" filter="wipe(down)">
                                      <p:cBhvr>
                                        <p:cTn id="54" dur="580">
                                          <p:stCondLst>
                                            <p:cond delay="0"/>
                                          </p:stCondLst>
                                        </p:cTn>
                                        <p:tgtEl>
                                          <p:spTgt spid="2">
                                            <p:txEl>
                                              <p:pRg st="7" end="7"/>
                                            </p:txEl>
                                          </p:spTgt>
                                        </p:tgtEl>
                                      </p:cBhvr>
                                    </p:animEffect>
                                    <p:anim calcmode="lin" valueType="num">
                                      <p:cBhvr>
                                        <p:cTn id="55" dur="1822" tmFilter="0,0; 0.14,0.36; 0.43,0.73; 0.71,0.91; 1.0,1.0">
                                          <p:stCondLst>
                                            <p:cond delay="0"/>
                                          </p:stCondLst>
                                        </p:cTn>
                                        <p:tgtEl>
                                          <p:spTgt spid="2">
                                            <p:txEl>
                                              <p:pRg st="7" end="7"/>
                                            </p:txEl>
                                          </p:spTgt>
                                        </p:tgtEl>
                                        <p:attrNameLst>
                                          <p:attrName>ppt_x</p:attrName>
                                        </p:attrNameLst>
                                      </p:cBhvr>
                                      <p:tavLst>
                                        <p:tav tm="0">
                                          <p:val>
                                            <p:strVal val="#ppt_x-0.25"/>
                                          </p:val>
                                        </p:tav>
                                        <p:tav tm="100000">
                                          <p:val>
                                            <p:strVal val="#ppt_x"/>
                                          </p:val>
                                        </p:tav>
                                      </p:tavLst>
                                    </p:anim>
                                    <p:anim calcmode="lin" valueType="num">
                                      <p:cBhvr>
                                        <p:cTn id="56" dur="664" tmFilter="0.0,0.0; 0.25,0.07; 0.50,0.2; 0.75,0.467; 1.0,1.0">
                                          <p:stCondLst>
                                            <p:cond delay="0"/>
                                          </p:stCondLst>
                                        </p:cTn>
                                        <p:tgtEl>
                                          <p:spTgt spid="2">
                                            <p:txEl>
                                              <p:pRg st="7" end="7"/>
                                            </p:txEl>
                                          </p:spTgt>
                                        </p:tgtEl>
                                        <p:attrNameLst>
                                          <p:attrName>ppt_y</p:attrName>
                                        </p:attrNameLst>
                                      </p:cBhvr>
                                      <p:tavLst>
                                        <p:tav tm="0" fmla="#ppt_y-sin(pi*$)/3">
                                          <p:val>
                                            <p:fltVal val="0.5"/>
                                          </p:val>
                                        </p:tav>
                                        <p:tav tm="100000">
                                          <p:val>
                                            <p:fltVal val="1"/>
                                          </p:val>
                                        </p:tav>
                                      </p:tavLst>
                                    </p:anim>
                                    <p:anim calcmode="lin" valueType="num">
                                      <p:cBhvr>
                                        <p:cTn id="57" dur="664" tmFilter="0, 0; 0.125,0.2665; 0.25,0.4; 0.375,0.465; 0.5,0.5;  0.625,0.535; 0.75,0.6; 0.875,0.7335; 1,1">
                                          <p:stCondLst>
                                            <p:cond delay="664"/>
                                          </p:stCondLst>
                                        </p:cTn>
                                        <p:tgtEl>
                                          <p:spTgt spid="2">
                                            <p:txEl>
                                              <p:pRg st="7" end="7"/>
                                            </p:txEl>
                                          </p:spTgt>
                                        </p:tgtEl>
                                        <p:attrNameLst>
                                          <p:attrName>ppt_y</p:attrName>
                                        </p:attrNameLst>
                                      </p:cBhvr>
                                      <p:tavLst>
                                        <p:tav tm="0" fmla="#ppt_y-sin(pi*$)/9">
                                          <p:val>
                                            <p:fltVal val="0"/>
                                          </p:val>
                                        </p:tav>
                                        <p:tav tm="100000">
                                          <p:val>
                                            <p:fltVal val="1"/>
                                          </p:val>
                                        </p:tav>
                                      </p:tavLst>
                                    </p:anim>
                                    <p:anim calcmode="lin" valueType="num">
                                      <p:cBhvr>
                                        <p:cTn id="58" dur="332" tmFilter="0, 0; 0.125,0.2665; 0.25,0.4; 0.375,0.465; 0.5,0.5;  0.625,0.535; 0.75,0.6; 0.875,0.7335; 1,1">
                                          <p:stCondLst>
                                            <p:cond delay="1324"/>
                                          </p:stCondLst>
                                        </p:cTn>
                                        <p:tgtEl>
                                          <p:spTgt spid="2">
                                            <p:txEl>
                                              <p:pRg st="7" end="7"/>
                                            </p:txEl>
                                          </p:spTgt>
                                        </p:tgtEl>
                                        <p:attrNameLst>
                                          <p:attrName>ppt_y</p:attrName>
                                        </p:attrNameLst>
                                      </p:cBhvr>
                                      <p:tavLst>
                                        <p:tav tm="0" fmla="#ppt_y-sin(pi*$)/27">
                                          <p:val>
                                            <p:fltVal val="0"/>
                                          </p:val>
                                        </p:tav>
                                        <p:tav tm="100000">
                                          <p:val>
                                            <p:fltVal val="1"/>
                                          </p:val>
                                        </p:tav>
                                      </p:tavLst>
                                    </p:anim>
                                    <p:anim calcmode="lin" valueType="num">
                                      <p:cBhvr>
                                        <p:cTn id="59" dur="164" tmFilter="0, 0; 0.125,0.2665; 0.25,0.4; 0.375,0.465; 0.5,0.5;  0.625,0.535; 0.75,0.6; 0.875,0.7335; 1,1">
                                          <p:stCondLst>
                                            <p:cond delay="1656"/>
                                          </p:stCondLst>
                                        </p:cTn>
                                        <p:tgtEl>
                                          <p:spTgt spid="2">
                                            <p:txEl>
                                              <p:pRg st="7" end="7"/>
                                            </p:txEl>
                                          </p:spTgt>
                                        </p:tgtEl>
                                        <p:attrNameLst>
                                          <p:attrName>ppt_y</p:attrName>
                                        </p:attrNameLst>
                                      </p:cBhvr>
                                      <p:tavLst>
                                        <p:tav tm="0" fmla="#ppt_y-sin(pi*$)/81">
                                          <p:val>
                                            <p:fltVal val="0"/>
                                          </p:val>
                                        </p:tav>
                                        <p:tav tm="100000">
                                          <p:val>
                                            <p:fltVal val="1"/>
                                          </p:val>
                                        </p:tav>
                                      </p:tavLst>
                                    </p:anim>
                                    <p:animScale>
                                      <p:cBhvr>
                                        <p:cTn id="60" dur="26">
                                          <p:stCondLst>
                                            <p:cond delay="650"/>
                                          </p:stCondLst>
                                        </p:cTn>
                                        <p:tgtEl>
                                          <p:spTgt spid="2">
                                            <p:txEl>
                                              <p:pRg st="7" end="7"/>
                                            </p:txEl>
                                          </p:spTgt>
                                        </p:tgtEl>
                                      </p:cBhvr>
                                      <p:to x="100000" y="60000"/>
                                    </p:animScale>
                                    <p:animScale>
                                      <p:cBhvr>
                                        <p:cTn id="61" dur="166" decel="50000">
                                          <p:stCondLst>
                                            <p:cond delay="676"/>
                                          </p:stCondLst>
                                        </p:cTn>
                                        <p:tgtEl>
                                          <p:spTgt spid="2">
                                            <p:txEl>
                                              <p:pRg st="7" end="7"/>
                                            </p:txEl>
                                          </p:spTgt>
                                        </p:tgtEl>
                                      </p:cBhvr>
                                      <p:to x="100000" y="100000"/>
                                    </p:animScale>
                                    <p:animScale>
                                      <p:cBhvr>
                                        <p:cTn id="62" dur="26">
                                          <p:stCondLst>
                                            <p:cond delay="1312"/>
                                          </p:stCondLst>
                                        </p:cTn>
                                        <p:tgtEl>
                                          <p:spTgt spid="2">
                                            <p:txEl>
                                              <p:pRg st="7" end="7"/>
                                            </p:txEl>
                                          </p:spTgt>
                                        </p:tgtEl>
                                      </p:cBhvr>
                                      <p:to x="100000" y="80000"/>
                                    </p:animScale>
                                    <p:animScale>
                                      <p:cBhvr>
                                        <p:cTn id="63" dur="166" decel="50000">
                                          <p:stCondLst>
                                            <p:cond delay="1338"/>
                                          </p:stCondLst>
                                        </p:cTn>
                                        <p:tgtEl>
                                          <p:spTgt spid="2">
                                            <p:txEl>
                                              <p:pRg st="7" end="7"/>
                                            </p:txEl>
                                          </p:spTgt>
                                        </p:tgtEl>
                                      </p:cBhvr>
                                      <p:to x="100000" y="100000"/>
                                    </p:animScale>
                                    <p:animScale>
                                      <p:cBhvr>
                                        <p:cTn id="64" dur="26">
                                          <p:stCondLst>
                                            <p:cond delay="1642"/>
                                          </p:stCondLst>
                                        </p:cTn>
                                        <p:tgtEl>
                                          <p:spTgt spid="2">
                                            <p:txEl>
                                              <p:pRg st="7" end="7"/>
                                            </p:txEl>
                                          </p:spTgt>
                                        </p:tgtEl>
                                      </p:cBhvr>
                                      <p:to x="100000" y="90000"/>
                                    </p:animScale>
                                    <p:animScale>
                                      <p:cBhvr>
                                        <p:cTn id="65" dur="166" decel="50000">
                                          <p:stCondLst>
                                            <p:cond delay="1668"/>
                                          </p:stCondLst>
                                        </p:cTn>
                                        <p:tgtEl>
                                          <p:spTgt spid="2">
                                            <p:txEl>
                                              <p:pRg st="7" end="7"/>
                                            </p:txEl>
                                          </p:spTgt>
                                        </p:tgtEl>
                                      </p:cBhvr>
                                      <p:to x="100000" y="100000"/>
                                    </p:animScale>
                                    <p:animScale>
                                      <p:cBhvr>
                                        <p:cTn id="66" dur="26">
                                          <p:stCondLst>
                                            <p:cond delay="1808"/>
                                          </p:stCondLst>
                                        </p:cTn>
                                        <p:tgtEl>
                                          <p:spTgt spid="2">
                                            <p:txEl>
                                              <p:pRg st="7" end="7"/>
                                            </p:txEl>
                                          </p:spTgt>
                                        </p:tgtEl>
                                      </p:cBhvr>
                                      <p:to x="100000" y="95000"/>
                                    </p:animScale>
                                    <p:animScale>
                                      <p:cBhvr>
                                        <p:cTn id="67" dur="166" decel="50000">
                                          <p:stCondLst>
                                            <p:cond delay="1834"/>
                                          </p:stCondLst>
                                        </p:cTn>
                                        <p:tgtEl>
                                          <p:spTgt spid="2">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6000" dirty="0" smtClean="0"/>
              <a:t>Introduction</a:t>
            </a:r>
            <a:endParaRPr lang="en-US" sz="6000" dirty="0"/>
          </a:p>
        </p:txBody>
      </p:sp>
      <p:sp>
        <p:nvSpPr>
          <p:cNvPr id="2" name="Content Placeholder 1"/>
          <p:cNvSpPr>
            <a:spLocks noGrp="1"/>
          </p:cNvSpPr>
          <p:nvPr>
            <p:ph idx="1"/>
          </p:nvPr>
        </p:nvSpPr>
        <p:spPr/>
        <p:txBody>
          <a:bodyPr>
            <a:normAutofit lnSpcReduction="10000"/>
          </a:bodyPr>
          <a:lstStyle/>
          <a:p>
            <a:r>
              <a:rPr lang="en-US" sz="2800" dirty="0" smtClean="0"/>
              <a:t>What are Opiates?</a:t>
            </a:r>
          </a:p>
          <a:p>
            <a:r>
              <a:rPr lang="en-US" sz="2800" u="sng" dirty="0" smtClean="0"/>
              <a:t>Opiates</a:t>
            </a:r>
            <a:r>
              <a:rPr lang="en-US" sz="2800" dirty="0" smtClean="0"/>
              <a:t> – Any drug derived from opium. </a:t>
            </a:r>
          </a:p>
          <a:p>
            <a:r>
              <a:rPr lang="en-US" sz="2800" dirty="0" smtClean="0"/>
              <a:t>One of the oldest drugs used by man.</a:t>
            </a:r>
          </a:p>
          <a:p>
            <a:r>
              <a:rPr lang="en-US" sz="2800" dirty="0" smtClean="0"/>
              <a:t>They were used in prehistoric times where teas were prepared from opium poppies. </a:t>
            </a:r>
          </a:p>
          <a:p>
            <a:r>
              <a:rPr lang="en-US" sz="2800" dirty="0" err="1" smtClean="0"/>
              <a:t>Opioids</a:t>
            </a:r>
            <a:r>
              <a:rPr lang="en-US" sz="2800" dirty="0" smtClean="0"/>
              <a:t> carry the risk of addiction, which is why they are “scheduled” drugs (Schedule I). They are abused both in overdoses when prescribed and used outside of prescriptions to get high, often accompanied with alcohol.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p:cTn id="12" dur="500" fill="hold"/>
                                        <p:tgtEl>
                                          <p:spTgt spid="2">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2">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2">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0" presetClass="entr" presetSubtype="0"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wedge">
                                      <p:cBhvr>
                                        <p:cTn id="20" dur="20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9" presetClass="entr" presetSubtype="0" accel="100000"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p:cTn id="25" dur="500" fill="hold"/>
                                        <p:tgtEl>
                                          <p:spTgt spid="2">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2">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2">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9" presetClass="entr" presetSubtype="0" accel="100000" fill="hold" nodeType="click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 calcmode="lin" valueType="num">
                                      <p:cBhvr>
                                        <p:cTn id="33" dur="500" fill="hold"/>
                                        <p:tgtEl>
                                          <p:spTgt spid="2">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4" dur="500" fill="hold"/>
                                        <p:tgtEl>
                                          <p:spTgt spid="2">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5" dur="500" fill="hold"/>
                                        <p:tgtEl>
                                          <p:spTgt spid="2">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36"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Oxycodone</a:t>
            </a:r>
            <a:r>
              <a:rPr lang="en-US" dirty="0" smtClean="0"/>
              <a:t> short-term effects…</a:t>
            </a:r>
            <a:endParaRPr lang="en-US" dirty="0"/>
          </a:p>
        </p:txBody>
      </p:sp>
      <p:sp>
        <p:nvSpPr>
          <p:cNvPr id="2" name="Content Placeholder 1"/>
          <p:cNvSpPr>
            <a:spLocks noGrp="1"/>
          </p:cNvSpPr>
          <p:nvPr>
            <p:ph idx="1"/>
          </p:nvPr>
        </p:nvSpPr>
        <p:spPr/>
        <p:txBody>
          <a:bodyPr>
            <a:normAutofit fontScale="92500"/>
          </a:bodyPr>
          <a:lstStyle/>
          <a:p>
            <a:r>
              <a:rPr lang="en-US" dirty="0" smtClean="0"/>
              <a:t>The most serious risk associated with </a:t>
            </a:r>
            <a:r>
              <a:rPr lang="en-US" dirty="0" err="1" smtClean="0"/>
              <a:t>OxyContin</a:t>
            </a:r>
            <a:r>
              <a:rPr lang="en-US" dirty="0" smtClean="0"/>
              <a:t>, is respiratory depression. Because of this, </a:t>
            </a:r>
            <a:r>
              <a:rPr lang="en-US" dirty="0" err="1" smtClean="0"/>
              <a:t>OxyContin</a:t>
            </a:r>
            <a:r>
              <a:rPr lang="en-US" dirty="0" smtClean="0"/>
              <a:t> should not be combined with other substances that slow down breathing, such as alcohol. </a:t>
            </a:r>
          </a:p>
          <a:p>
            <a:r>
              <a:rPr lang="en-US" dirty="0" smtClean="0"/>
              <a:t>Toxic overdose and/or death can occur by taking the tablet broken, chewed, or crushed.</a:t>
            </a:r>
          </a:p>
          <a:p>
            <a:r>
              <a:rPr lang="en-US" dirty="0" smtClean="0"/>
              <a:t>Other common side effects include constipation, nausea, sedation, dizziness, vomiting.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p:cTn id="12" dur="1000" fill="hold"/>
                                        <p:tgtEl>
                                          <p:spTgt spid="2">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2">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Oxycodone</a:t>
            </a:r>
            <a:r>
              <a:rPr lang="en-US" dirty="0" smtClean="0"/>
              <a:t> Long-term effects…</a:t>
            </a:r>
            <a:endParaRPr lang="en-US" dirty="0"/>
          </a:p>
        </p:txBody>
      </p:sp>
      <p:sp>
        <p:nvSpPr>
          <p:cNvPr id="2" name="Content Placeholder 1"/>
          <p:cNvSpPr>
            <a:spLocks noGrp="1"/>
          </p:cNvSpPr>
          <p:nvPr>
            <p:ph idx="1"/>
          </p:nvPr>
        </p:nvSpPr>
        <p:spPr/>
        <p:txBody>
          <a:bodyPr>
            <a:normAutofit fontScale="92500" lnSpcReduction="10000"/>
          </a:bodyPr>
          <a:lstStyle/>
          <a:p>
            <a:r>
              <a:rPr lang="en-US" dirty="0" smtClean="0"/>
              <a:t>Using </a:t>
            </a:r>
            <a:r>
              <a:rPr lang="en-US" dirty="0" err="1" smtClean="0"/>
              <a:t>OxyContin</a:t>
            </a:r>
            <a:r>
              <a:rPr lang="en-US" dirty="0" smtClean="0"/>
              <a:t> chronically can result in increased tolerance to the drug in which higher doses of the medication must be taken to receive the initial effect. </a:t>
            </a:r>
          </a:p>
          <a:p>
            <a:r>
              <a:rPr lang="en-US" dirty="0" smtClean="0"/>
              <a:t>Physically addictive which causes withdrawal symptoms which include restlessness, muscle and bone pain, insomnia, diarrhea, vomiting, cold  flashes.</a:t>
            </a:r>
          </a:p>
          <a:p>
            <a:r>
              <a:rPr lang="en-US" dirty="0" err="1" smtClean="0"/>
              <a:t>OxyContin</a:t>
            </a:r>
            <a:r>
              <a:rPr lang="en-US" dirty="0" smtClean="0"/>
              <a:t> abuse is no different from heroin, cocaine, or alcohol abuse.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strips(down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6" presetClass="entr" presetSubtype="0" fill="hold" nodeType="clickEffect">
                                  <p:stCondLst>
                                    <p:cond delay="0"/>
                                  </p:stCondLst>
                                  <p:iterate type="lt">
                                    <p:tmPct val="10000"/>
                                  </p:iterate>
                                  <p:childTnLst>
                                    <p:set>
                                      <p:cBhvr>
                                        <p:cTn id="11" dur="1" fill="hold">
                                          <p:stCondLst>
                                            <p:cond delay="0"/>
                                          </p:stCondLst>
                                        </p:cTn>
                                        <p:tgtEl>
                                          <p:spTgt spid="2">
                                            <p:txEl>
                                              <p:pRg st="1" end="1"/>
                                            </p:txEl>
                                          </p:spTgt>
                                        </p:tgtEl>
                                        <p:attrNameLst>
                                          <p:attrName>style.visibility</p:attrName>
                                        </p:attrNameLst>
                                      </p:cBhvr>
                                      <p:to>
                                        <p:strVal val="visible"/>
                                      </p:to>
                                    </p:set>
                                    <p:anim by="(-#ppt_w*2)" calcmode="lin" valueType="num">
                                      <p:cBhvr rctx="PPT">
                                        <p:cTn id="12" dur="500" autoRev="1" fill="hold">
                                          <p:stCondLst>
                                            <p:cond delay="0"/>
                                          </p:stCondLst>
                                        </p:cTn>
                                        <p:tgtEl>
                                          <p:spTgt spid="2">
                                            <p:txEl>
                                              <p:pRg st="1" end="1"/>
                                            </p:txEl>
                                          </p:spTgt>
                                        </p:tgtEl>
                                        <p:attrNameLst>
                                          <p:attrName>ppt_w</p:attrName>
                                        </p:attrNameLst>
                                      </p:cBhvr>
                                    </p:anim>
                                    <p:anim by="(#ppt_w*0.50)" calcmode="lin" valueType="num">
                                      <p:cBhvr>
                                        <p:cTn id="13" dur="500" decel="50000" autoRev="1" fill="hold">
                                          <p:stCondLst>
                                            <p:cond delay="0"/>
                                          </p:stCondLst>
                                        </p:cTn>
                                        <p:tgtEl>
                                          <p:spTgt spid="2">
                                            <p:txEl>
                                              <p:pRg st="1" end="1"/>
                                            </p:txEl>
                                          </p:spTgt>
                                        </p:tgtEl>
                                        <p:attrNameLst>
                                          <p:attrName>ppt_x</p:attrName>
                                        </p:attrNameLst>
                                      </p:cBhvr>
                                    </p:anim>
                                    <p:anim from="(-#ppt_h/2)" to="(#ppt_y)" calcmode="lin" valueType="num">
                                      <p:cBhvr>
                                        <p:cTn id="14" dur="1000" fill="hold">
                                          <p:stCondLst>
                                            <p:cond delay="0"/>
                                          </p:stCondLst>
                                        </p:cTn>
                                        <p:tgtEl>
                                          <p:spTgt spid="2">
                                            <p:txEl>
                                              <p:pRg st="1" end="1"/>
                                            </p:txEl>
                                          </p:spTgt>
                                        </p:tgtEl>
                                        <p:attrNameLst>
                                          <p:attrName>ppt_y</p:attrName>
                                        </p:attrNameLst>
                                      </p:cBhvr>
                                    </p:anim>
                                    <p:animRot by="21600000">
                                      <p:cBhvr>
                                        <p:cTn id="15" dur="1000" fill="hold">
                                          <p:stCondLst>
                                            <p:cond delay="0"/>
                                          </p:stCondLst>
                                        </p:cTn>
                                        <p:tgtEl>
                                          <p:spTgt spid="2">
                                            <p:txEl>
                                              <p:pRg st="1" end="1"/>
                                            </p:txEl>
                                          </p:spTgt>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50" presetClass="entr" presetSubtype="0" decel="100000"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 calcmode="lin" valueType="num">
                                      <p:cBhvr>
                                        <p:cTn id="20" dur="1000" fill="hold"/>
                                        <p:tgtEl>
                                          <p:spTgt spid="2">
                                            <p:txEl>
                                              <p:pRg st="2" end="2"/>
                                            </p:txEl>
                                          </p:spTgt>
                                        </p:tgtEl>
                                        <p:attrNameLst>
                                          <p:attrName>ppt_w</p:attrName>
                                        </p:attrNameLst>
                                      </p:cBhvr>
                                      <p:tavLst>
                                        <p:tav tm="0">
                                          <p:val>
                                            <p:strVal val="#ppt_w+.3"/>
                                          </p:val>
                                        </p:tav>
                                        <p:tav tm="100000">
                                          <p:val>
                                            <p:strVal val="#ppt_w"/>
                                          </p:val>
                                        </p:tav>
                                      </p:tavLst>
                                    </p:anim>
                                    <p:anim calcmode="lin" valueType="num">
                                      <p:cBhvr>
                                        <p:cTn id="21" dur="1000" fill="hold"/>
                                        <p:tgtEl>
                                          <p:spTgt spid="2">
                                            <p:txEl>
                                              <p:pRg st="2" end="2"/>
                                            </p:txEl>
                                          </p:spTgt>
                                        </p:tgtEl>
                                        <p:attrNameLst>
                                          <p:attrName>ppt_h</p:attrName>
                                        </p:attrNameLst>
                                      </p:cBhvr>
                                      <p:tavLst>
                                        <p:tav tm="0">
                                          <p:val>
                                            <p:strVal val="#ppt_h"/>
                                          </p:val>
                                        </p:tav>
                                        <p:tav tm="100000">
                                          <p:val>
                                            <p:strVal val="#ppt_h"/>
                                          </p:val>
                                        </p:tav>
                                      </p:tavLst>
                                    </p:anim>
                                    <p:animEffect transition="in" filter="fade">
                                      <p:cBhvr>
                                        <p:cTn id="22"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Codeine </a:t>
            </a:r>
            <a:endParaRPr lang="en-US" dirty="0"/>
          </a:p>
        </p:txBody>
      </p:sp>
      <p:sp>
        <p:nvSpPr>
          <p:cNvPr id="2" name="Content Placeholder 1"/>
          <p:cNvSpPr>
            <a:spLocks noGrp="1"/>
          </p:cNvSpPr>
          <p:nvPr>
            <p:ph idx="1"/>
          </p:nvPr>
        </p:nvSpPr>
        <p:spPr/>
        <p:txBody>
          <a:bodyPr>
            <a:normAutofit fontScale="92500" lnSpcReduction="10000"/>
          </a:bodyPr>
          <a:lstStyle/>
          <a:p>
            <a:r>
              <a:rPr lang="en-US" dirty="0" smtClean="0"/>
              <a:t>Used to treat mild pain.</a:t>
            </a:r>
          </a:p>
          <a:p>
            <a:r>
              <a:rPr lang="en-US" dirty="0" smtClean="0"/>
              <a:t>Another name given to it is </a:t>
            </a:r>
            <a:r>
              <a:rPr lang="en-US" i="1" dirty="0" err="1" smtClean="0"/>
              <a:t>methylmorphine</a:t>
            </a:r>
            <a:r>
              <a:rPr lang="en-US" i="1" dirty="0" smtClean="0"/>
              <a:t>.</a:t>
            </a:r>
            <a:endParaRPr lang="en-US" dirty="0" smtClean="0"/>
          </a:p>
          <a:p>
            <a:r>
              <a:rPr lang="en-US" dirty="0" smtClean="0"/>
              <a:t>Codeine may be habit-forming and should be used only by the person it was prescribed for.</a:t>
            </a:r>
          </a:p>
          <a:p>
            <a:r>
              <a:rPr lang="en-US" dirty="0" smtClean="0"/>
              <a:t>Usually combined with other pain killers such as or acetaminophen and aspirin.</a:t>
            </a:r>
          </a:p>
          <a:p>
            <a:r>
              <a:rPr lang="en-US" dirty="0" smtClean="0"/>
              <a:t>It may impair your thinking.</a:t>
            </a:r>
          </a:p>
          <a:p>
            <a:r>
              <a:rPr lang="en-US" dirty="0" smtClean="0"/>
              <a:t>*Never take with alcohol.</a:t>
            </a:r>
          </a:p>
          <a:p>
            <a:r>
              <a:rPr lang="en-US" dirty="0" smtClean="0"/>
              <a:t>Tylenol with codeine…contains acetaminophen. </a:t>
            </a: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strips(downLef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heckerboard(across)">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3"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
                                        <p:tgtEl>
                                          <p:spTgt spid="2">
                                            <p:txEl>
                                              <p:pRg st="4" end="4"/>
                                            </p:txEl>
                                          </p:spTgt>
                                        </p:tgtEl>
                                      </p:cBhvr>
                                    </p:animEffect>
                                    <p:anim calcmode="lin" valueType="num">
                                      <p:cBhvr>
                                        <p:cTn id="28" dur="4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400" fill="hold"/>
                                        <p:tgtEl>
                                          <p:spTgt spid="2">
                                            <p:txEl>
                                              <p:pRg st="4" end="4"/>
                                            </p:txEl>
                                          </p:spTgt>
                                        </p:tgtEl>
                                        <p:attrNameLst>
                                          <p:attrName>ppt_y</p:attrName>
                                        </p:attrNameLst>
                                      </p:cBhvr>
                                      <p:tavLst>
                                        <p:tav tm="0">
                                          <p:val>
                                            <p:strVal val="#ppt_y+0.31"/>
                                          </p:val>
                                        </p:tav>
                                        <p:tav tm="100000">
                                          <p:val>
                                            <p:strVal val="#ppt_y+0.31"/>
                                          </p:val>
                                        </p:tav>
                                      </p:tavLst>
                                    </p:anim>
                                    <p:anim calcmode="lin" valueType="num">
                                      <p:cBhvr>
                                        <p:cTn id="30" dur="600" decel="50000" fill="hold">
                                          <p:stCondLst>
                                            <p:cond delay="400"/>
                                          </p:stCondLst>
                                        </p:cTn>
                                        <p:tgtEl>
                                          <p:spTgt spid="2">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1" dur="600" decel="50000" fill="hold">
                                          <p:stCondLst>
                                            <p:cond delay="400"/>
                                          </p:stCondLst>
                                        </p:cTn>
                                        <p:tgtEl>
                                          <p:spTgt spid="2">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2">
                                            <p:txEl>
                                              <p:pRg st="5" end="5"/>
                                            </p:txEl>
                                          </p:spTgt>
                                        </p:tgtEl>
                                        <p:attrNameLst>
                                          <p:attrName>style.visibility</p:attrName>
                                        </p:attrNameLst>
                                      </p:cBhvr>
                                      <p:to>
                                        <p:strVal val="visible"/>
                                      </p:to>
                                    </p:set>
                                    <p:animEffect transition="in" filter="fade">
                                      <p:cBhvr>
                                        <p:cTn id="36" dur="1000"/>
                                        <p:tgtEl>
                                          <p:spTgt spid="2">
                                            <p:txEl>
                                              <p:pRg st="5" end="5"/>
                                            </p:txEl>
                                          </p:spTgt>
                                        </p:tgtEl>
                                      </p:cBhvr>
                                    </p:animEffect>
                                    <p:anim calcmode="lin" valueType="num">
                                      <p:cBhvr>
                                        <p:cTn id="37"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6" presetClass="entr" presetSubtype="0" fill="hold" nodeType="clickEffect">
                                  <p:stCondLst>
                                    <p:cond delay="0"/>
                                  </p:stCondLst>
                                  <p:iterate type="lt">
                                    <p:tmPct val="10000"/>
                                  </p:iterate>
                                  <p:childTnLst>
                                    <p:set>
                                      <p:cBhvr>
                                        <p:cTn id="42" dur="1" fill="hold">
                                          <p:stCondLst>
                                            <p:cond delay="0"/>
                                          </p:stCondLst>
                                        </p:cTn>
                                        <p:tgtEl>
                                          <p:spTgt spid="2">
                                            <p:txEl>
                                              <p:pRg st="6" end="6"/>
                                            </p:txEl>
                                          </p:spTgt>
                                        </p:tgtEl>
                                        <p:attrNameLst>
                                          <p:attrName>style.visibility</p:attrName>
                                        </p:attrNameLst>
                                      </p:cBhvr>
                                      <p:to>
                                        <p:strVal val="visible"/>
                                      </p:to>
                                    </p:set>
                                    <p:anim by="(-#ppt_w*2)" calcmode="lin" valueType="num">
                                      <p:cBhvr rctx="PPT">
                                        <p:cTn id="43" dur="500" autoRev="1" fill="hold">
                                          <p:stCondLst>
                                            <p:cond delay="0"/>
                                          </p:stCondLst>
                                        </p:cTn>
                                        <p:tgtEl>
                                          <p:spTgt spid="2">
                                            <p:txEl>
                                              <p:pRg st="6" end="6"/>
                                            </p:txEl>
                                          </p:spTgt>
                                        </p:tgtEl>
                                        <p:attrNameLst>
                                          <p:attrName>ppt_w</p:attrName>
                                        </p:attrNameLst>
                                      </p:cBhvr>
                                    </p:anim>
                                    <p:anim by="(#ppt_w*0.50)" calcmode="lin" valueType="num">
                                      <p:cBhvr>
                                        <p:cTn id="44" dur="500" decel="50000" autoRev="1" fill="hold">
                                          <p:stCondLst>
                                            <p:cond delay="0"/>
                                          </p:stCondLst>
                                        </p:cTn>
                                        <p:tgtEl>
                                          <p:spTgt spid="2">
                                            <p:txEl>
                                              <p:pRg st="6" end="6"/>
                                            </p:txEl>
                                          </p:spTgt>
                                        </p:tgtEl>
                                        <p:attrNameLst>
                                          <p:attrName>ppt_x</p:attrName>
                                        </p:attrNameLst>
                                      </p:cBhvr>
                                    </p:anim>
                                    <p:anim from="(-#ppt_h/2)" to="(#ppt_y)" calcmode="lin" valueType="num">
                                      <p:cBhvr>
                                        <p:cTn id="45" dur="1000" fill="hold">
                                          <p:stCondLst>
                                            <p:cond delay="0"/>
                                          </p:stCondLst>
                                        </p:cTn>
                                        <p:tgtEl>
                                          <p:spTgt spid="2">
                                            <p:txEl>
                                              <p:pRg st="6" end="6"/>
                                            </p:txEl>
                                          </p:spTgt>
                                        </p:tgtEl>
                                        <p:attrNameLst>
                                          <p:attrName>ppt_y</p:attrName>
                                        </p:attrNameLst>
                                      </p:cBhvr>
                                    </p:anim>
                                    <p:animRot by="21600000">
                                      <p:cBhvr>
                                        <p:cTn id="46" dur="1000" fill="hold">
                                          <p:stCondLst>
                                            <p:cond delay="0"/>
                                          </p:stCondLst>
                                        </p:cTn>
                                        <p:tgtEl>
                                          <p:spTgt spid="2">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lvl="0"/>
            <a:r>
              <a:rPr lang="en-US" sz="4400" dirty="0" err="1" smtClean="0"/>
              <a:t>Propoxyphene</a:t>
            </a:r>
            <a:endParaRPr lang="en-US" dirty="0"/>
          </a:p>
        </p:txBody>
      </p:sp>
      <p:sp>
        <p:nvSpPr>
          <p:cNvPr id="2" name="Content Placeholder 1"/>
          <p:cNvSpPr>
            <a:spLocks noGrp="1"/>
          </p:cNvSpPr>
          <p:nvPr>
            <p:ph idx="1"/>
          </p:nvPr>
        </p:nvSpPr>
        <p:spPr>
          <a:xfrm>
            <a:off x="304800" y="1554162"/>
            <a:ext cx="8686800" cy="4999038"/>
          </a:xfrm>
        </p:spPr>
        <p:txBody>
          <a:bodyPr/>
          <a:lstStyle/>
          <a:p>
            <a:r>
              <a:rPr lang="en-US" dirty="0" smtClean="0"/>
              <a:t>It is used to relieve moderate to mild pain.</a:t>
            </a:r>
          </a:p>
          <a:p>
            <a:r>
              <a:rPr lang="en-US" dirty="0" smtClean="0"/>
              <a:t>Brand names are </a:t>
            </a:r>
            <a:r>
              <a:rPr lang="en-US" dirty="0" err="1" smtClean="0"/>
              <a:t>Darvon</a:t>
            </a:r>
            <a:r>
              <a:rPr lang="en-US" dirty="0" smtClean="0"/>
              <a:t>, </a:t>
            </a:r>
            <a:r>
              <a:rPr lang="en-US" dirty="0" err="1" smtClean="0"/>
              <a:t>Darvon</a:t>
            </a:r>
            <a:r>
              <a:rPr lang="en-US" dirty="0" smtClean="0"/>
              <a:t>-N, and </a:t>
            </a:r>
            <a:r>
              <a:rPr lang="en-US" dirty="0" err="1" smtClean="0"/>
              <a:t>Dolene</a:t>
            </a:r>
            <a:r>
              <a:rPr lang="en-US" dirty="0" smtClean="0"/>
              <a:t>. </a:t>
            </a:r>
          </a:p>
          <a:p>
            <a:r>
              <a:rPr lang="en-US" dirty="0" smtClean="0"/>
              <a:t>Used as a cough suppressant. </a:t>
            </a:r>
          </a:p>
          <a:p>
            <a:r>
              <a:rPr lang="en-US" dirty="0" smtClean="0"/>
              <a:t>Weaker than morphine, codeine, and </a:t>
            </a:r>
            <a:r>
              <a:rPr lang="en-US" dirty="0" err="1" smtClean="0"/>
              <a:t>hydrocodone</a:t>
            </a:r>
            <a:r>
              <a:rPr lang="en-US" dirty="0" smtClean="0"/>
              <a:t>.</a:t>
            </a:r>
          </a:p>
          <a:p>
            <a:r>
              <a:rPr lang="en-US" dirty="0" smtClean="0"/>
              <a:t>Approved by the FDA in August of 1957.</a:t>
            </a:r>
          </a:p>
          <a:p>
            <a:r>
              <a:rPr lang="en-US" dirty="0" smtClean="0"/>
              <a:t>Taken orally as a capsule or tablet. </a:t>
            </a:r>
          </a:p>
          <a:p>
            <a:endParaRPr lang="en-US" dirty="0" smtClean="0"/>
          </a:p>
          <a:p>
            <a:endParaRPr lang="en-US" dirty="0" smtClean="0"/>
          </a:p>
          <a:p>
            <a:endParaRPr lang="en-US" dirty="0" smtClean="0"/>
          </a:p>
          <a:p>
            <a:endParaRPr lang="en-US" dirty="0" smtClean="0"/>
          </a:p>
          <a:p>
            <a:endParaRPr lang="en-US" dirty="0"/>
          </a:p>
        </p:txBody>
      </p:sp>
      <p:pic>
        <p:nvPicPr>
          <p:cNvPr id="43010" name="Picture 2" descr="http://images.rxlist.com/images/multum/acetaminophen-propoxyphene500mg-100mg-pli.jpg"/>
          <p:cNvPicPr>
            <a:picLocks noChangeAspect="1" noChangeArrowheads="1"/>
          </p:cNvPicPr>
          <p:nvPr/>
        </p:nvPicPr>
        <p:blipFill>
          <a:blip r:embed="rId3" cstate="print"/>
          <a:srcRect/>
          <a:stretch>
            <a:fillRect/>
          </a:stretch>
        </p:blipFill>
        <p:spPr bwMode="auto">
          <a:xfrm>
            <a:off x="6934200" y="0"/>
            <a:ext cx="2209800" cy="16573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diamond(in)">
                                      <p:cBhvr>
                                        <p:cTn id="18" dur="2000"/>
                                        <p:tgtEl>
                                          <p:spTgt spid="2">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Effect transition="in" filter="dissolv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strips(downLeft)">
                                      <p:cBhvr>
                                        <p:cTn id="28" dur="500"/>
                                        <p:tgtEl>
                                          <p:spTgt spid="2">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Effect transition="in" filter="dissolve">
                                      <p:cBhvr>
                                        <p:cTn id="33"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Propoxyphene</a:t>
            </a:r>
            <a:r>
              <a:rPr lang="en-US" dirty="0" smtClean="0"/>
              <a:t> cont. </a:t>
            </a:r>
            <a:endParaRPr lang="en-US" dirty="0"/>
          </a:p>
        </p:txBody>
      </p:sp>
      <p:sp>
        <p:nvSpPr>
          <p:cNvPr id="2" name="Content Placeholder 1"/>
          <p:cNvSpPr>
            <a:spLocks noGrp="1"/>
          </p:cNvSpPr>
          <p:nvPr>
            <p:ph idx="1"/>
          </p:nvPr>
        </p:nvSpPr>
        <p:spPr>
          <a:xfrm>
            <a:off x="304800" y="1554162"/>
            <a:ext cx="8686800" cy="4922838"/>
          </a:xfrm>
        </p:spPr>
        <p:txBody>
          <a:bodyPr>
            <a:normAutofit/>
          </a:bodyPr>
          <a:lstStyle/>
          <a:p>
            <a:r>
              <a:rPr lang="en-US" dirty="0" err="1" smtClean="0"/>
              <a:t>Propoxyphene</a:t>
            </a:r>
            <a:r>
              <a:rPr lang="en-US" dirty="0" smtClean="0"/>
              <a:t> increases pain tolerance and decreases discomfort but the presence of pain still is apparent. </a:t>
            </a:r>
          </a:p>
          <a:p>
            <a:r>
              <a:rPr lang="en-US" dirty="0" smtClean="0"/>
              <a:t>Side effects:</a:t>
            </a:r>
          </a:p>
          <a:p>
            <a:pPr lvl="1"/>
            <a:r>
              <a:rPr lang="en-US" dirty="0" smtClean="0"/>
              <a:t>Depress breathing</a:t>
            </a:r>
          </a:p>
          <a:p>
            <a:pPr lvl="1"/>
            <a:r>
              <a:rPr lang="en-US" dirty="0" smtClean="0"/>
              <a:t>Dizziness</a:t>
            </a:r>
          </a:p>
          <a:p>
            <a:pPr lvl="1"/>
            <a:r>
              <a:rPr lang="en-US" dirty="0" smtClean="0"/>
              <a:t>Sedation</a:t>
            </a:r>
          </a:p>
          <a:p>
            <a:pPr lvl="1"/>
            <a:r>
              <a:rPr lang="en-US" dirty="0" smtClean="0"/>
              <a:t>Nausea</a:t>
            </a:r>
          </a:p>
          <a:p>
            <a:pPr lvl="1"/>
            <a:r>
              <a:rPr lang="en-US" dirty="0" smtClean="0"/>
              <a:t>Vomiting</a:t>
            </a:r>
            <a:endParaRPr lang="en-US" dirty="0"/>
          </a:p>
        </p:txBody>
      </p:sp>
      <p:pic>
        <p:nvPicPr>
          <p:cNvPr id="40962" name="Picture 2" descr="http://images.ddccdn.com/images/pills/mtm/APAP-Propoxyphene%20650-100-TEV.jpg"/>
          <p:cNvPicPr>
            <a:picLocks noChangeAspect="1" noChangeArrowheads="1"/>
          </p:cNvPicPr>
          <p:nvPr/>
        </p:nvPicPr>
        <p:blipFill>
          <a:blip r:embed="rId3" cstate="print"/>
          <a:srcRect/>
          <a:stretch>
            <a:fillRect/>
          </a:stretch>
        </p:blipFill>
        <p:spPr bwMode="auto">
          <a:xfrm>
            <a:off x="7010400" y="5257800"/>
            <a:ext cx="2133600" cy="1600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decel="50000" fill="hold">
                                          <p:stCondLst>
                                            <p:cond delay="0"/>
                                          </p:stCondLst>
                                        </p:cTn>
                                        <p:tgtEl>
                                          <p:spTgt spid="2">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2">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nodeType="clickEffect">
                                  <p:stCondLst>
                                    <p:cond delay="0"/>
                                  </p:stCondLst>
                                  <p:iterate type="lt">
                                    <p:tmPct val="10000"/>
                                  </p:iterate>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1"/>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0" presetClass="entr" presetSubtype="0" fill="hold" nodeType="clickEffect">
                                  <p:stCondLst>
                                    <p:cond delay="0"/>
                                  </p:stCondLst>
                                  <p:iterate type="lt">
                                    <p:tmPct val="10000"/>
                                  </p:iterate>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1000"/>
                                        <p:tgtEl>
                                          <p:spTgt spid="2">
                                            <p:txEl>
                                              <p:pRg st="2" end="2"/>
                                            </p:txEl>
                                          </p:spTgt>
                                        </p:tgtEl>
                                      </p:cBhvr>
                                    </p:animEffect>
                                    <p:anim calcmode="lin" valueType="num">
                                      <p:cBhvr>
                                        <p:cTn id="27" dur="1000" fill="hold"/>
                                        <p:tgtEl>
                                          <p:spTgt spid="2">
                                            <p:txEl>
                                              <p:pRg st="2" end="2"/>
                                            </p:txEl>
                                          </p:spTgt>
                                        </p:tgtEl>
                                        <p:attrNameLst>
                                          <p:attrName>ppt_x</p:attrName>
                                        </p:attrNameLst>
                                      </p:cBhvr>
                                      <p:tavLst>
                                        <p:tav tm="0">
                                          <p:val>
                                            <p:strVal val="#ppt_x-.1"/>
                                          </p:val>
                                        </p:tav>
                                        <p:tav tm="100000">
                                          <p:val>
                                            <p:strVal val="#ppt_x"/>
                                          </p:val>
                                        </p:tav>
                                      </p:tavLst>
                                    </p:anim>
                                    <p:anim calcmode="lin" valueType="num">
                                      <p:cBhvr>
                                        <p:cTn id="28" dur="10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0" presetClass="entr" presetSubtype="0" fill="hold" nodeType="clickEffect">
                                  <p:stCondLst>
                                    <p:cond delay="0"/>
                                  </p:stCondLst>
                                  <p:iterate type="lt">
                                    <p:tmPct val="10000"/>
                                  </p:iterate>
                                  <p:childTnLst>
                                    <p:set>
                                      <p:cBhvr>
                                        <p:cTn id="32" dur="1" fill="hold">
                                          <p:stCondLst>
                                            <p:cond delay="0"/>
                                          </p:stCondLst>
                                        </p:cTn>
                                        <p:tgtEl>
                                          <p:spTgt spid="2">
                                            <p:txEl>
                                              <p:pRg st="3" end="3"/>
                                            </p:txEl>
                                          </p:spTgt>
                                        </p:tgtEl>
                                        <p:attrNameLst>
                                          <p:attrName>style.visibility</p:attrName>
                                        </p:attrNameLst>
                                      </p:cBhvr>
                                      <p:to>
                                        <p:strVal val="visible"/>
                                      </p:to>
                                    </p:set>
                                    <p:animEffect transition="in" filter="fade">
                                      <p:cBhvr>
                                        <p:cTn id="33" dur="1000"/>
                                        <p:tgtEl>
                                          <p:spTgt spid="2">
                                            <p:txEl>
                                              <p:pRg st="3" end="3"/>
                                            </p:txEl>
                                          </p:spTgt>
                                        </p:tgtEl>
                                      </p:cBhvr>
                                    </p:animEffect>
                                    <p:anim calcmode="lin" valueType="num">
                                      <p:cBhvr>
                                        <p:cTn id="34" dur="1000" fill="hold"/>
                                        <p:tgtEl>
                                          <p:spTgt spid="2">
                                            <p:txEl>
                                              <p:pRg st="3" end="3"/>
                                            </p:txEl>
                                          </p:spTgt>
                                        </p:tgtEl>
                                        <p:attrNameLst>
                                          <p:attrName>ppt_x</p:attrName>
                                        </p:attrNameLst>
                                      </p:cBhvr>
                                      <p:tavLst>
                                        <p:tav tm="0">
                                          <p:val>
                                            <p:strVal val="#ppt_x-.1"/>
                                          </p:val>
                                        </p:tav>
                                        <p:tav tm="100000">
                                          <p:val>
                                            <p:strVal val="#ppt_x"/>
                                          </p:val>
                                        </p:tav>
                                      </p:tavLst>
                                    </p:anim>
                                    <p:anim calcmode="lin" valueType="num">
                                      <p:cBhvr>
                                        <p:cTn id="35" dur="10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0" presetClass="entr" presetSubtype="0" fill="hold" nodeType="clickEffect">
                                  <p:stCondLst>
                                    <p:cond delay="0"/>
                                  </p:stCondLst>
                                  <p:iterate type="lt">
                                    <p:tmPct val="10000"/>
                                  </p:iterate>
                                  <p:childTnLst>
                                    <p:set>
                                      <p:cBhvr>
                                        <p:cTn id="39" dur="1" fill="hold">
                                          <p:stCondLst>
                                            <p:cond delay="0"/>
                                          </p:stCondLst>
                                        </p:cTn>
                                        <p:tgtEl>
                                          <p:spTgt spid="2">
                                            <p:txEl>
                                              <p:pRg st="4" end="4"/>
                                            </p:txEl>
                                          </p:spTgt>
                                        </p:tgtEl>
                                        <p:attrNameLst>
                                          <p:attrName>style.visibility</p:attrName>
                                        </p:attrNameLst>
                                      </p:cBhvr>
                                      <p:to>
                                        <p:strVal val="visible"/>
                                      </p:to>
                                    </p:set>
                                    <p:animEffect transition="in" filter="fade">
                                      <p:cBhvr>
                                        <p:cTn id="40" dur="1000"/>
                                        <p:tgtEl>
                                          <p:spTgt spid="2">
                                            <p:txEl>
                                              <p:pRg st="4" end="4"/>
                                            </p:txEl>
                                          </p:spTgt>
                                        </p:tgtEl>
                                      </p:cBhvr>
                                    </p:animEffect>
                                    <p:anim calcmode="lin" valueType="num">
                                      <p:cBhvr>
                                        <p:cTn id="41" dur="1000" fill="hold"/>
                                        <p:tgtEl>
                                          <p:spTgt spid="2">
                                            <p:txEl>
                                              <p:pRg st="4" end="4"/>
                                            </p:txEl>
                                          </p:spTgt>
                                        </p:tgtEl>
                                        <p:attrNameLst>
                                          <p:attrName>ppt_x</p:attrName>
                                        </p:attrNameLst>
                                      </p:cBhvr>
                                      <p:tavLst>
                                        <p:tav tm="0">
                                          <p:val>
                                            <p:strVal val="#ppt_x-.1"/>
                                          </p:val>
                                        </p:tav>
                                        <p:tav tm="100000">
                                          <p:val>
                                            <p:strVal val="#ppt_x"/>
                                          </p:val>
                                        </p:tav>
                                      </p:tavLst>
                                    </p:anim>
                                    <p:anim calcmode="lin" valueType="num">
                                      <p:cBhvr>
                                        <p:cTn id="42" dur="10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0" presetClass="entr" presetSubtype="0" fill="hold" nodeType="clickEffect">
                                  <p:stCondLst>
                                    <p:cond delay="0"/>
                                  </p:stCondLst>
                                  <p:childTnLst>
                                    <p:set>
                                      <p:cBhvr>
                                        <p:cTn id="46" dur="1" fill="hold">
                                          <p:stCondLst>
                                            <p:cond delay="0"/>
                                          </p:stCondLst>
                                        </p:cTn>
                                        <p:tgtEl>
                                          <p:spTgt spid="2">
                                            <p:txEl>
                                              <p:pRg st="5" end="5"/>
                                            </p:txEl>
                                          </p:spTgt>
                                        </p:tgtEl>
                                        <p:attrNameLst>
                                          <p:attrName>style.visibility</p:attrName>
                                        </p:attrNameLst>
                                      </p:cBhvr>
                                      <p:to>
                                        <p:strVal val="visible"/>
                                      </p:to>
                                    </p:set>
                                    <p:animEffect transition="in" filter="wedge">
                                      <p:cBhvr>
                                        <p:cTn id="47" dur="2000"/>
                                        <p:tgtEl>
                                          <p:spTgt spid="2">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4" presetClass="entr" presetSubtype="0" fill="hold" nodeType="clickEffect">
                                  <p:stCondLst>
                                    <p:cond delay="0"/>
                                  </p:stCondLst>
                                  <p:childTnLst>
                                    <p:set>
                                      <p:cBhvr>
                                        <p:cTn id="51" dur="1" fill="hold">
                                          <p:stCondLst>
                                            <p:cond delay="0"/>
                                          </p:stCondLst>
                                        </p:cTn>
                                        <p:tgtEl>
                                          <p:spTgt spid="2">
                                            <p:txEl>
                                              <p:pRg st="6" end="6"/>
                                            </p:txEl>
                                          </p:spTgt>
                                        </p:tgtEl>
                                        <p:attrNameLst>
                                          <p:attrName>style.visibility</p:attrName>
                                        </p:attrNameLst>
                                      </p:cBhvr>
                                      <p:to>
                                        <p:strVal val="visible"/>
                                      </p:to>
                                    </p:set>
                                    <p:anim from="(-#ppt_w/2)" to="(#ppt_x)" calcmode="lin" valueType="num">
                                      <p:cBhvr>
                                        <p:cTn id="52" dur="600" fill="hold">
                                          <p:stCondLst>
                                            <p:cond delay="0"/>
                                          </p:stCondLst>
                                        </p:cTn>
                                        <p:tgtEl>
                                          <p:spTgt spid="2">
                                            <p:txEl>
                                              <p:pRg st="6" end="6"/>
                                            </p:txEl>
                                          </p:spTgt>
                                        </p:tgtEl>
                                        <p:attrNameLst>
                                          <p:attrName>ppt_x</p:attrName>
                                        </p:attrNameLst>
                                      </p:cBhvr>
                                    </p:anim>
                                    <p:anim from="0" to="-1.0" calcmode="lin" valueType="num">
                                      <p:cBhvr>
                                        <p:cTn id="53" dur="200" decel="50000" autoRev="1" fill="hold">
                                          <p:stCondLst>
                                            <p:cond delay="600"/>
                                          </p:stCondLst>
                                        </p:cTn>
                                        <p:tgtEl>
                                          <p:spTgt spid="2">
                                            <p:txEl>
                                              <p:pRg st="6" end="6"/>
                                            </p:txEl>
                                          </p:spTgt>
                                        </p:tgtEl>
                                        <p:attrNameLst>
                                          <p:attrName>xshear</p:attrName>
                                        </p:attrNameLst>
                                      </p:cBhvr>
                                    </p:anim>
                                    <p:animScale>
                                      <p:cBhvr>
                                        <p:cTn id="54" dur="200" decel="100000" autoRev="1" fill="hold">
                                          <p:stCondLst>
                                            <p:cond delay="600"/>
                                          </p:stCondLst>
                                        </p:cTn>
                                        <p:tgtEl>
                                          <p:spTgt spid="2">
                                            <p:txEl>
                                              <p:pRg st="6" end="6"/>
                                            </p:txEl>
                                          </p:spTgt>
                                        </p:tgtEl>
                                      </p:cBhvr>
                                      <p:from x="100000" y="100000"/>
                                      <p:to x="80000" y="100000"/>
                                    </p:animScale>
                                    <p:anim by="(#ppt_h/3+#ppt_w*0.1)" calcmode="lin" valueType="num">
                                      <p:cBhvr additive="sum">
                                        <p:cTn id="55" dur="200" decel="100000" autoRev="1" fill="hold">
                                          <p:stCondLst>
                                            <p:cond delay="600"/>
                                          </p:stCondLst>
                                        </p:cTn>
                                        <p:tgtEl>
                                          <p:spTgt spid="2">
                                            <p:txEl>
                                              <p:pRg st="6" end="6"/>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686800" cy="838200"/>
          </a:xfrm>
        </p:spPr>
        <p:txBody>
          <a:bodyPr>
            <a:noAutofit/>
          </a:bodyPr>
          <a:lstStyle/>
          <a:p>
            <a:pPr algn="ctr"/>
            <a:r>
              <a:rPr lang="en-US" sz="6000" dirty="0" smtClean="0"/>
              <a:t>The end!</a:t>
            </a:r>
            <a:endParaRPr lang="en-US" sz="6000" dirty="0"/>
          </a:p>
        </p:txBody>
      </p:sp>
      <p:sp>
        <p:nvSpPr>
          <p:cNvPr id="2" name="Content Placeholder 1"/>
          <p:cNvSpPr>
            <a:spLocks noGrp="1"/>
          </p:cNvSpPr>
          <p:nvPr>
            <p:ph idx="1"/>
          </p:nvPr>
        </p:nvSpPr>
        <p:spPr/>
        <p:txBody>
          <a:bodyPr/>
          <a:lstStyle/>
          <a:p>
            <a:endParaRPr lang="en-US" dirty="0"/>
          </a:p>
        </p:txBody>
      </p:sp>
      <p:pic>
        <p:nvPicPr>
          <p:cNvPr id="38914" name="Picture 2" descr="http://4.bp.blogspot.com/-UrD4WEZyJzo/TjUxTwZJD1I/AAAAAAAAAr4/elq5fSrvqYo/s640/Funny-pictures-of-animals-funny-bull-1.jpg">
            <a:hlinkClick r:id="rId3"/>
          </p:cNvPr>
          <p:cNvPicPr>
            <a:picLocks noChangeAspect="1" noChangeArrowheads="1"/>
          </p:cNvPicPr>
          <p:nvPr/>
        </p:nvPicPr>
        <p:blipFill>
          <a:blip r:embed="rId4" cstate="print"/>
          <a:srcRect/>
          <a:stretch>
            <a:fillRect/>
          </a:stretch>
        </p:blipFill>
        <p:spPr bwMode="auto">
          <a:xfrm>
            <a:off x="0" y="1142999"/>
            <a:ext cx="9144000" cy="571500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219200"/>
          </a:xfrm>
        </p:spPr>
        <p:txBody>
          <a:bodyPr>
            <a:normAutofit/>
          </a:bodyPr>
          <a:lstStyle/>
          <a:p>
            <a:r>
              <a:rPr lang="en-US" sz="6000" dirty="0" smtClean="0"/>
              <a:t>Introduction cont.</a:t>
            </a:r>
            <a:endParaRPr lang="en-US" sz="6000" dirty="0"/>
          </a:p>
        </p:txBody>
      </p:sp>
      <p:sp>
        <p:nvSpPr>
          <p:cNvPr id="2" name="Content Placeholder 1"/>
          <p:cNvSpPr>
            <a:spLocks noGrp="1"/>
          </p:cNvSpPr>
          <p:nvPr>
            <p:ph idx="1"/>
          </p:nvPr>
        </p:nvSpPr>
        <p:spPr>
          <a:xfrm>
            <a:off x="457200" y="1295400"/>
            <a:ext cx="8229600" cy="5410200"/>
          </a:xfrm>
        </p:spPr>
        <p:txBody>
          <a:bodyPr>
            <a:normAutofit fontScale="85000" lnSpcReduction="10000"/>
          </a:bodyPr>
          <a:lstStyle/>
          <a:p>
            <a:r>
              <a:rPr lang="en-US" dirty="0" smtClean="0"/>
              <a:t>All opiates cause a pleasant drowsy state in which all cares are forgotten, and </a:t>
            </a:r>
            <a:r>
              <a:rPr lang="en-US" i="1" u="sng" dirty="0" smtClean="0"/>
              <a:t>there is a decreased sensation of pain. </a:t>
            </a:r>
          </a:p>
          <a:p>
            <a:r>
              <a:rPr lang="en-US" dirty="0" smtClean="0"/>
              <a:t>Feelings are most intense after injection.</a:t>
            </a:r>
          </a:p>
          <a:p>
            <a:r>
              <a:rPr lang="en-US" dirty="0" smtClean="0"/>
              <a:t>Opiates affect the release of many hormones and neurotransmitters, including those involved in the regulation of sexual behavior. </a:t>
            </a:r>
          </a:p>
          <a:p>
            <a:r>
              <a:rPr lang="en-US" i="1" dirty="0" smtClean="0"/>
              <a:t>In 2006, an estimated 20.4 million Americans aged 12 or older were current (past month) illicit Opiate users, meaning they had used an illicit Opiate during the month prior to the survey interview. This estimate represents 8.3 percent of the population aged 12 years old or older.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8" presetClass="entr" presetSubtype="0" accel="50000" fill="hold" nodeType="clickEffect">
                                  <p:stCondLst>
                                    <p:cond delay="0"/>
                                  </p:stCondLst>
                                  <p:iterate type="lt">
                                    <p:tmPct val="50000"/>
                                  </p:iterate>
                                  <p:childTnLst>
                                    <p:set>
                                      <p:cBhvr>
                                        <p:cTn id="11" dur="1" fill="hold">
                                          <p:stCondLst>
                                            <p:cond delay="0"/>
                                          </p:stCondLst>
                                        </p:cTn>
                                        <p:tgtEl>
                                          <p:spTgt spid="2">
                                            <p:txEl>
                                              <p:pRg st="1" end="1"/>
                                            </p:txEl>
                                          </p:spTgt>
                                        </p:tgtEl>
                                        <p:attrNameLst>
                                          <p:attrName>style.visibility</p:attrName>
                                        </p:attrNameLst>
                                      </p:cBhvr>
                                      <p:to>
                                        <p:strVal val="visible"/>
                                      </p:to>
                                    </p:set>
                                    <p:set>
                                      <p:cBhvr>
                                        <p:cTn id="12" dur="455" fill="hold">
                                          <p:stCondLst>
                                            <p:cond delay="0"/>
                                          </p:stCondLst>
                                        </p:cTn>
                                        <p:tgtEl>
                                          <p:spTgt spid="2">
                                            <p:txEl>
                                              <p:pRg st="1" end="1"/>
                                            </p:txEl>
                                          </p:spTgt>
                                        </p:tgtEl>
                                        <p:attrNameLst>
                                          <p:attrName>style.rotation</p:attrName>
                                        </p:attrNameLst>
                                      </p:cBhvr>
                                      <p:to>
                                        <p:strVal val="-45.0"/>
                                      </p:to>
                                    </p:set>
                                    <p:anim calcmode="lin" valueType="num">
                                      <p:cBhvr>
                                        <p:cTn id="13" dur="455" fill="hold">
                                          <p:stCondLst>
                                            <p:cond delay="455"/>
                                          </p:stCondLst>
                                        </p:cTn>
                                        <p:tgtEl>
                                          <p:spTgt spid="2">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14" dur="455" fill="hold">
                                          <p:stCondLst>
                                            <p:cond delay="0"/>
                                          </p:stCondLst>
                                        </p:cTn>
                                        <p:tgtEl>
                                          <p:spTgt spid="2">
                                            <p:txEl>
                                              <p:pRg st="1" end="1"/>
                                            </p:txEl>
                                          </p:spTgt>
                                        </p:tgtEl>
                                        <p:attrNameLst>
                                          <p:attrName>ppt_y</p:attrName>
                                        </p:attrNameLst>
                                      </p:cBhvr>
                                      <p:tavLst>
                                        <p:tav tm="0">
                                          <p:val>
                                            <p:strVal val="#ppt_y-1"/>
                                          </p:val>
                                        </p:tav>
                                        <p:tav tm="100000">
                                          <p:val>
                                            <p:strVal val="#ppt_y-(0.354*#ppt_w-0.172*#ppt_h)"/>
                                          </p:val>
                                        </p:tav>
                                      </p:tavLst>
                                    </p:anim>
                                    <p:anim calcmode="lin" valueType="num">
                                      <p:cBhvr>
                                        <p:cTn id="15" dur="156" decel="50000" autoRev="1" fill="hold">
                                          <p:stCondLst>
                                            <p:cond delay="455"/>
                                          </p:stCondLst>
                                        </p:cTn>
                                        <p:tgtEl>
                                          <p:spTgt spid="2">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16" dur="136" fill="hold">
                                          <p:stCondLst>
                                            <p:cond delay="864"/>
                                          </p:stCondLst>
                                        </p:cTn>
                                        <p:tgtEl>
                                          <p:spTgt spid="2">
                                            <p:txEl>
                                              <p:pRg st="1" end="1"/>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wheel(4)">
                                      <p:cBhvr>
                                        <p:cTn id="25"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5400" dirty="0" smtClean="0"/>
              <a:t>Where do they come from?</a:t>
            </a:r>
            <a:endParaRPr lang="en-US" sz="5400" dirty="0"/>
          </a:p>
        </p:txBody>
      </p:sp>
      <p:sp>
        <p:nvSpPr>
          <p:cNvPr id="2" name="Content Placeholder 1"/>
          <p:cNvSpPr>
            <a:spLocks noGrp="1"/>
          </p:cNvSpPr>
          <p:nvPr>
            <p:ph idx="1"/>
          </p:nvPr>
        </p:nvSpPr>
        <p:spPr/>
        <p:txBody>
          <a:bodyPr>
            <a:normAutofit lnSpcReduction="10000"/>
          </a:bodyPr>
          <a:lstStyle/>
          <a:p>
            <a:r>
              <a:rPr lang="en-US" dirty="0" smtClean="0"/>
              <a:t>Opium farmers cut the developing seed pod of the opium poppy, and collect the gummy fluid that oozes out of the cut over the next few days. </a:t>
            </a:r>
          </a:p>
          <a:p>
            <a:pPr lvl="1"/>
            <a:r>
              <a:rPr lang="en-US" u="sng" dirty="0" smtClean="0">
                <a:solidFill>
                  <a:schemeClr val="tx1"/>
                </a:solidFill>
              </a:rPr>
              <a:t>Gum opium</a:t>
            </a:r>
            <a:r>
              <a:rPr lang="en-US" dirty="0" smtClean="0">
                <a:solidFill>
                  <a:schemeClr val="tx1"/>
                </a:solidFill>
              </a:rPr>
              <a:t> – Sap is dried into a ball and used directly.</a:t>
            </a:r>
          </a:p>
          <a:p>
            <a:pPr lvl="1"/>
            <a:r>
              <a:rPr lang="en-US" u="sng" dirty="0" smtClean="0">
                <a:solidFill>
                  <a:schemeClr val="tx1"/>
                </a:solidFill>
              </a:rPr>
              <a:t>Opium powder</a:t>
            </a:r>
            <a:r>
              <a:rPr lang="en-US" dirty="0" smtClean="0">
                <a:solidFill>
                  <a:schemeClr val="tx1"/>
                </a:solidFill>
              </a:rPr>
              <a:t> – Sap is dried and pounded into a powder.</a:t>
            </a:r>
          </a:p>
          <a:p>
            <a:pPr lvl="1"/>
            <a:endParaRPr lang="en-US" dirty="0" smtClean="0">
              <a:solidFill>
                <a:schemeClr val="tx1"/>
              </a:solidFill>
            </a:endParaRPr>
          </a:p>
          <a:p>
            <a:pPr marL="53975" lvl="1" indent="312738"/>
            <a:r>
              <a:rPr lang="en-US" dirty="0" smtClean="0">
                <a:solidFill>
                  <a:schemeClr val="tx1"/>
                </a:solidFill>
              </a:rPr>
              <a:t>Afghanistan = 90% of all worldwide production. (DEA 2005)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1000" fill="hold"/>
                                        <p:tgtEl>
                                          <p:spTgt spid="2">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2">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7" presetClass="entr" presetSubtype="4"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 calcmode="lin" valueType="num">
                                      <p:cBhvr additive="base">
                                        <p:cTn id="20" dur="5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1" dur="5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9" presetClass="entr" presetSubtype="0" accel="100000" fill="hold" nodeType="click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 calcmode="lin" valueType="num">
                                      <p:cBhvr>
                                        <p:cTn id="26" dur="500" fill="hold"/>
                                        <p:tgtEl>
                                          <p:spTgt spid="2">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7" dur="500" fill="hold"/>
                                        <p:tgtEl>
                                          <p:spTgt spid="2">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8" dur="500" fill="hold"/>
                                        <p:tgtEl>
                                          <p:spTgt spid="2">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29"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6000" dirty="0" smtClean="0"/>
              <a:t>How people take opiates </a:t>
            </a:r>
            <a:endParaRPr lang="en-US" sz="6000" dirty="0"/>
          </a:p>
        </p:txBody>
      </p:sp>
      <p:sp>
        <p:nvSpPr>
          <p:cNvPr id="2" name="Content Placeholder 1"/>
          <p:cNvSpPr>
            <a:spLocks noGrp="1"/>
          </p:cNvSpPr>
          <p:nvPr>
            <p:ph idx="1"/>
          </p:nvPr>
        </p:nvSpPr>
        <p:spPr/>
        <p:txBody>
          <a:bodyPr>
            <a:normAutofit fontScale="92500" lnSpcReduction="20000"/>
          </a:bodyPr>
          <a:lstStyle/>
          <a:p>
            <a:r>
              <a:rPr lang="en-US" dirty="0" smtClean="0"/>
              <a:t>Most opiate drugs enter the bloodstream easily from many routes because they dissolve in fatty substances and so can cross into cells. </a:t>
            </a:r>
            <a:r>
              <a:rPr lang="en-US" u="sng" dirty="0" smtClean="0"/>
              <a:t>Heroin</a:t>
            </a:r>
            <a:r>
              <a:rPr lang="en-US" dirty="0" smtClean="0"/>
              <a:t> and </a:t>
            </a:r>
            <a:r>
              <a:rPr lang="en-US" u="sng" dirty="0" err="1" smtClean="0"/>
              <a:t>fentanyl</a:t>
            </a:r>
            <a:r>
              <a:rPr lang="en-US" dirty="0" smtClean="0"/>
              <a:t> represent one extreme-they </a:t>
            </a:r>
            <a:r>
              <a:rPr lang="en-US" smtClean="0"/>
              <a:t>are  </a:t>
            </a:r>
            <a:r>
              <a:rPr lang="en-US" dirty="0" smtClean="0"/>
              <a:t>fat-soluble that they can be absorbed across the mucus  lining of the nose. Most other opiates are not quite that fat-soluble and cannot be absorbed well after snorting. </a:t>
            </a:r>
          </a:p>
          <a:p>
            <a:r>
              <a:rPr lang="en-US" dirty="0" smtClean="0"/>
              <a:t>If opium poppy is heated into a vapor it can be smoked. “</a:t>
            </a:r>
            <a:r>
              <a:rPr lang="en-US" u="sng" dirty="0" smtClean="0"/>
              <a:t>opium pipe</a:t>
            </a:r>
            <a:r>
              <a:rPr lang="en-US" dirty="0" smtClean="0"/>
              <a:t>” – A pipe designed for the vaporization and inhalation of opium.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0"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edge">
                                      <p:cBhvr>
                                        <p:cTn id="11"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6000" dirty="0" smtClean="0"/>
              <a:t>Opium pipe</a:t>
            </a:r>
            <a:endParaRPr lang="en-US" sz="6000" dirty="0"/>
          </a:p>
        </p:txBody>
      </p:sp>
      <p:sp>
        <p:nvSpPr>
          <p:cNvPr id="2" name="Content Placeholder 1"/>
          <p:cNvSpPr>
            <a:spLocks noGrp="1"/>
          </p:cNvSpPr>
          <p:nvPr>
            <p:ph idx="1"/>
          </p:nvPr>
        </p:nvSpPr>
        <p:spPr/>
        <p:txBody>
          <a:bodyPr/>
          <a:lstStyle/>
          <a:p>
            <a:endParaRPr lang="en-US"/>
          </a:p>
        </p:txBody>
      </p:sp>
      <p:pic>
        <p:nvPicPr>
          <p:cNvPr id="20482" name="Picture 2" descr="http://4.bp.blogspot.com/_RCCNZU1r0T0/TMd_xCFfmtI/AAAAAAAAAFo/WH7RyRCP4MI/s1600/zopium.jpg"/>
          <p:cNvPicPr>
            <a:picLocks noChangeAspect="1" noChangeArrowheads="1"/>
          </p:cNvPicPr>
          <p:nvPr/>
        </p:nvPicPr>
        <p:blipFill>
          <a:blip r:embed="rId3" cstate="print"/>
          <a:srcRect/>
          <a:stretch>
            <a:fillRect/>
          </a:stretch>
        </p:blipFill>
        <p:spPr bwMode="auto">
          <a:xfrm>
            <a:off x="1" y="1371600"/>
            <a:ext cx="9144000" cy="54864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152400"/>
            <a:ext cx="8991600" cy="1219200"/>
          </a:xfrm>
        </p:spPr>
        <p:txBody>
          <a:bodyPr>
            <a:noAutofit/>
          </a:bodyPr>
          <a:lstStyle/>
          <a:p>
            <a:r>
              <a:rPr lang="en-US" sz="4600" dirty="0" smtClean="0"/>
              <a:t>How opiates move through the body</a:t>
            </a:r>
            <a:endParaRPr lang="en-US" sz="4600" dirty="0"/>
          </a:p>
        </p:txBody>
      </p:sp>
      <p:sp>
        <p:nvSpPr>
          <p:cNvPr id="2" name="Content Placeholder 1"/>
          <p:cNvSpPr>
            <a:spLocks noGrp="1"/>
          </p:cNvSpPr>
          <p:nvPr>
            <p:ph idx="1"/>
          </p:nvPr>
        </p:nvSpPr>
        <p:spPr/>
        <p:txBody>
          <a:bodyPr>
            <a:normAutofit fontScale="92500" lnSpcReduction="20000"/>
          </a:bodyPr>
          <a:lstStyle/>
          <a:p>
            <a:r>
              <a:rPr lang="en-US" dirty="0" smtClean="0"/>
              <a:t>The rate at which opiates enter the brain depends on how the user takes them.</a:t>
            </a:r>
          </a:p>
          <a:p>
            <a:r>
              <a:rPr lang="en-US" dirty="0" smtClean="0"/>
              <a:t>*</a:t>
            </a:r>
            <a:r>
              <a:rPr lang="en-US" u="sng" dirty="0" smtClean="0"/>
              <a:t>Fastest way</a:t>
            </a:r>
            <a:r>
              <a:rPr lang="en-US" dirty="0" smtClean="0"/>
              <a:t> – Inject the drug directly into the bloodstream.</a:t>
            </a:r>
          </a:p>
          <a:p>
            <a:r>
              <a:rPr lang="en-US" dirty="0" smtClean="0"/>
              <a:t>The second fastest way is to smoke it. </a:t>
            </a:r>
          </a:p>
          <a:p>
            <a:r>
              <a:rPr lang="en-US" dirty="0" smtClean="0"/>
              <a:t>When opiates are injected or smoked peak levels in the brain occur within minutes. </a:t>
            </a:r>
          </a:p>
          <a:p>
            <a:r>
              <a:rPr lang="en-US" i="1" u="sng" dirty="0" smtClean="0"/>
              <a:t>The faster the buzz the greater the danger of death by overdose, because drug levels in the brain can rise so quickly.</a:t>
            </a:r>
            <a:endParaRPr lang="en-US" i="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1"/>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2">
                                            <p:txEl>
                                              <p:pRg st="1" end="1"/>
                                            </p:txEl>
                                          </p:spTgt>
                                        </p:tgtEl>
                                        <p:attrNameLst>
                                          <p:attrName>style.visibility</p:attrName>
                                        </p:attrNameLst>
                                      </p:cBhvr>
                                      <p:to>
                                        <p:strVal val="visible"/>
                                      </p:to>
                                    </p:set>
                                    <p:anim calcmode="discrete" valueType="clr">
                                      <p:cBhvr override="childStyle">
                                        <p:cTn id="14" dur="80"/>
                                        <p:tgtEl>
                                          <p:spTgt spid="2">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2">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43"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
                                        <p:tgtEl>
                                          <p:spTgt spid="2">
                                            <p:txEl>
                                              <p:pRg st="2" end="2"/>
                                            </p:txEl>
                                          </p:spTgt>
                                        </p:tgtEl>
                                      </p:cBhvr>
                                    </p:animEffect>
                                    <p:anim calcmode="lin" valueType="num">
                                      <p:cBhvr>
                                        <p:cTn id="22" dur="4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400" fill="hold"/>
                                        <p:tgtEl>
                                          <p:spTgt spid="2">
                                            <p:txEl>
                                              <p:pRg st="2" end="2"/>
                                            </p:txEl>
                                          </p:spTgt>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2">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2">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4" presetClass="entr" presetSubtype="0" fill="hold"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 from="(-#ppt_w/2)" to="(#ppt_x)" calcmode="lin" valueType="num">
                                      <p:cBhvr>
                                        <p:cTn id="30" dur="600" fill="hold">
                                          <p:stCondLst>
                                            <p:cond delay="0"/>
                                          </p:stCondLst>
                                        </p:cTn>
                                        <p:tgtEl>
                                          <p:spTgt spid="2">
                                            <p:txEl>
                                              <p:pRg st="3" end="3"/>
                                            </p:txEl>
                                          </p:spTgt>
                                        </p:tgtEl>
                                        <p:attrNameLst>
                                          <p:attrName>ppt_x</p:attrName>
                                        </p:attrNameLst>
                                      </p:cBhvr>
                                    </p:anim>
                                    <p:anim from="0" to="-1.0" calcmode="lin" valueType="num">
                                      <p:cBhvr>
                                        <p:cTn id="31" dur="200" decel="50000" autoRev="1" fill="hold">
                                          <p:stCondLst>
                                            <p:cond delay="600"/>
                                          </p:stCondLst>
                                        </p:cTn>
                                        <p:tgtEl>
                                          <p:spTgt spid="2">
                                            <p:txEl>
                                              <p:pRg st="3" end="3"/>
                                            </p:txEl>
                                          </p:spTgt>
                                        </p:tgtEl>
                                        <p:attrNameLst>
                                          <p:attrName>xshear</p:attrName>
                                        </p:attrNameLst>
                                      </p:cBhvr>
                                    </p:anim>
                                    <p:animScale>
                                      <p:cBhvr>
                                        <p:cTn id="32" dur="200" decel="100000" autoRev="1" fill="hold">
                                          <p:stCondLst>
                                            <p:cond delay="600"/>
                                          </p:stCondLst>
                                        </p:cTn>
                                        <p:tgtEl>
                                          <p:spTgt spid="2">
                                            <p:txEl>
                                              <p:pRg st="3" end="3"/>
                                            </p:txEl>
                                          </p:spTgt>
                                        </p:tgtEl>
                                      </p:cBhvr>
                                      <p:from x="100000" y="100000"/>
                                      <p:to x="80000" y="100000"/>
                                    </p:animScale>
                                    <p:anim by="(#ppt_h/3+#ppt_w*0.1)" calcmode="lin" valueType="num">
                                      <p:cBhvr additive="sum">
                                        <p:cTn id="33" dur="200" decel="100000" autoRev="1" fill="hold">
                                          <p:stCondLst>
                                            <p:cond delay="600"/>
                                          </p:stCondLst>
                                        </p:cTn>
                                        <p:tgtEl>
                                          <p:spTgt spid="2">
                                            <p:txEl>
                                              <p:pRg st="3" end="3"/>
                                            </p:txEl>
                                          </p:spTgt>
                                        </p:tgtEl>
                                        <p:attrNameLst>
                                          <p:attrName>ppt_x</p:attrName>
                                        </p:attrNameLst>
                                      </p:cBhvr>
                                    </p:anim>
                                  </p:childTnLst>
                                </p:cTn>
                              </p:par>
                            </p:childTnLst>
                          </p:cTn>
                        </p:par>
                      </p:childTnLst>
                    </p:cTn>
                  </p:par>
                  <p:par>
                    <p:cTn id="34" fill="hold">
                      <p:stCondLst>
                        <p:cond delay="indefinite"/>
                      </p:stCondLst>
                      <p:childTnLst>
                        <p:par>
                          <p:cTn id="35" fill="hold">
                            <p:stCondLst>
                              <p:cond delay="0"/>
                            </p:stCondLst>
                            <p:childTnLst>
                              <p:par>
                                <p:cTn id="36" presetID="40" presetClass="entr" presetSubtype="0" fill="hold" nodeType="clickEffect">
                                  <p:stCondLst>
                                    <p:cond delay="0"/>
                                  </p:stCondLst>
                                  <p:iterate type="lt">
                                    <p:tmPct val="10000"/>
                                  </p:iterate>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1"/>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6000" dirty="0" smtClean="0"/>
              <a:t>Types of opiates</a:t>
            </a:r>
            <a:endParaRPr lang="en-US" sz="6000" dirty="0"/>
          </a:p>
        </p:txBody>
      </p:sp>
      <p:sp>
        <p:nvSpPr>
          <p:cNvPr id="2" name="Content Placeholder 1"/>
          <p:cNvSpPr>
            <a:spLocks noGrp="1"/>
          </p:cNvSpPr>
          <p:nvPr>
            <p:ph idx="1"/>
          </p:nvPr>
        </p:nvSpPr>
        <p:spPr/>
        <p:txBody>
          <a:bodyPr>
            <a:normAutofit fontScale="92500" lnSpcReduction="20000"/>
          </a:bodyPr>
          <a:lstStyle/>
          <a:p>
            <a:r>
              <a:rPr lang="en-US" dirty="0" smtClean="0"/>
              <a:t>Heroin</a:t>
            </a:r>
          </a:p>
          <a:p>
            <a:r>
              <a:rPr lang="en-US" dirty="0" smtClean="0"/>
              <a:t>Morphine</a:t>
            </a:r>
          </a:p>
          <a:p>
            <a:r>
              <a:rPr lang="en-US" dirty="0" smtClean="0"/>
              <a:t>Codeine</a:t>
            </a:r>
          </a:p>
          <a:p>
            <a:r>
              <a:rPr lang="en-US" dirty="0" err="1" smtClean="0"/>
              <a:t>Hydromorphone</a:t>
            </a:r>
            <a:endParaRPr lang="en-US" dirty="0" smtClean="0"/>
          </a:p>
          <a:p>
            <a:r>
              <a:rPr lang="en-US" dirty="0" err="1" smtClean="0"/>
              <a:t>Oxycodone</a:t>
            </a:r>
            <a:endParaRPr lang="en-US" dirty="0" smtClean="0"/>
          </a:p>
          <a:p>
            <a:r>
              <a:rPr lang="en-US" dirty="0" err="1" smtClean="0"/>
              <a:t>Hydrocodone</a:t>
            </a:r>
            <a:endParaRPr lang="en-US" dirty="0" smtClean="0"/>
          </a:p>
          <a:p>
            <a:r>
              <a:rPr lang="en-US" dirty="0" err="1" smtClean="0"/>
              <a:t>Meperidine</a:t>
            </a:r>
            <a:r>
              <a:rPr lang="en-US" dirty="0" smtClean="0"/>
              <a:t> (Demerol)</a:t>
            </a:r>
          </a:p>
          <a:p>
            <a:r>
              <a:rPr lang="en-US" dirty="0" err="1" smtClean="0"/>
              <a:t>Fentanyl</a:t>
            </a:r>
            <a:endParaRPr lang="en-US" dirty="0" smtClean="0"/>
          </a:p>
          <a:p>
            <a:r>
              <a:rPr lang="en-US" dirty="0" smtClean="0"/>
              <a:t>Each type has a different type of efficiency…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
                                        <p:tgtEl>
                                          <p:spTgt spid="2">
                                            <p:txEl>
                                              <p:pRg st="0" end="0"/>
                                            </p:txEl>
                                          </p:spTgt>
                                        </p:tgtEl>
                                      </p:cBhvr>
                                    </p:animEffect>
                                    <p:anim calcmode="lin" valueType="num">
                                      <p:cBhvr>
                                        <p:cTn id="8" dur="4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2">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fade">
                                      <p:cBhvr>
                                        <p:cTn id="16" dur="100"/>
                                        <p:tgtEl>
                                          <p:spTgt spid="2">
                                            <p:txEl>
                                              <p:pRg st="1" end="1"/>
                                            </p:txEl>
                                          </p:spTgt>
                                        </p:tgtEl>
                                      </p:cBhvr>
                                    </p:animEffect>
                                    <p:anim calcmode="lin" valueType="num">
                                      <p:cBhvr>
                                        <p:cTn id="17" dur="4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8" dur="400" fill="hold"/>
                                        <p:tgtEl>
                                          <p:spTgt spid="2">
                                            <p:txEl>
                                              <p:pRg st="1" end="1"/>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2">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2">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fade">
                                      <p:cBhvr>
                                        <p:cTn id="25" dur="100"/>
                                        <p:tgtEl>
                                          <p:spTgt spid="2">
                                            <p:txEl>
                                              <p:pRg st="2" end="2"/>
                                            </p:txEl>
                                          </p:spTgt>
                                        </p:tgtEl>
                                      </p:cBhvr>
                                    </p:animEffect>
                                    <p:anim calcmode="lin" valueType="num">
                                      <p:cBhvr>
                                        <p:cTn id="26" dur="4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7" dur="400" fill="hold"/>
                                        <p:tgtEl>
                                          <p:spTgt spid="2">
                                            <p:txEl>
                                              <p:pRg st="2" end="2"/>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2">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2">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3" presetClass="entr" presetSubtype="0" fill="hold" nodeType="clickEffect">
                                  <p:stCondLst>
                                    <p:cond delay="0"/>
                                  </p:stCondLst>
                                  <p:childTnLst>
                                    <p:set>
                                      <p:cBhvr>
                                        <p:cTn id="33" dur="1" fill="hold">
                                          <p:stCondLst>
                                            <p:cond delay="0"/>
                                          </p:stCondLst>
                                        </p:cTn>
                                        <p:tgtEl>
                                          <p:spTgt spid="2">
                                            <p:txEl>
                                              <p:pRg st="3" end="3"/>
                                            </p:txEl>
                                          </p:spTgt>
                                        </p:tgtEl>
                                        <p:attrNameLst>
                                          <p:attrName>style.visibility</p:attrName>
                                        </p:attrNameLst>
                                      </p:cBhvr>
                                      <p:to>
                                        <p:strVal val="visible"/>
                                      </p:to>
                                    </p:set>
                                    <p:animEffect transition="in" filter="fade">
                                      <p:cBhvr>
                                        <p:cTn id="34" dur="100"/>
                                        <p:tgtEl>
                                          <p:spTgt spid="2">
                                            <p:txEl>
                                              <p:pRg st="3" end="3"/>
                                            </p:txEl>
                                          </p:spTgt>
                                        </p:tgtEl>
                                      </p:cBhvr>
                                    </p:animEffect>
                                    <p:anim calcmode="lin" valueType="num">
                                      <p:cBhvr>
                                        <p:cTn id="35" dur="4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6" dur="400" fill="hold"/>
                                        <p:tgtEl>
                                          <p:spTgt spid="2">
                                            <p:txEl>
                                              <p:pRg st="3" end="3"/>
                                            </p:txEl>
                                          </p:spTgt>
                                        </p:tgtEl>
                                        <p:attrNameLst>
                                          <p:attrName>ppt_y</p:attrName>
                                        </p:attrNameLst>
                                      </p:cBhvr>
                                      <p:tavLst>
                                        <p:tav tm="0">
                                          <p:val>
                                            <p:strVal val="#ppt_y+0.31"/>
                                          </p:val>
                                        </p:tav>
                                        <p:tav tm="100000">
                                          <p:val>
                                            <p:strVal val="#ppt_y+0.31"/>
                                          </p:val>
                                        </p:tav>
                                      </p:tavLst>
                                    </p:anim>
                                    <p:anim calcmode="lin" valueType="num">
                                      <p:cBhvr>
                                        <p:cTn id="37" dur="600" decel="50000" fill="hold">
                                          <p:stCondLst>
                                            <p:cond delay="400"/>
                                          </p:stCondLst>
                                        </p:cTn>
                                        <p:tgtEl>
                                          <p:spTgt spid="2">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8" dur="600" decel="50000" fill="hold">
                                          <p:stCondLst>
                                            <p:cond delay="400"/>
                                          </p:stCondLst>
                                        </p:cTn>
                                        <p:tgtEl>
                                          <p:spTgt spid="2">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3" presetClass="entr" presetSubtype="0" fill="hold" nodeType="clickEffect">
                                  <p:stCondLst>
                                    <p:cond delay="0"/>
                                  </p:stCondLst>
                                  <p:childTnLst>
                                    <p:set>
                                      <p:cBhvr>
                                        <p:cTn id="42" dur="1" fill="hold">
                                          <p:stCondLst>
                                            <p:cond delay="0"/>
                                          </p:stCondLst>
                                        </p:cTn>
                                        <p:tgtEl>
                                          <p:spTgt spid="2">
                                            <p:txEl>
                                              <p:pRg st="4" end="4"/>
                                            </p:txEl>
                                          </p:spTgt>
                                        </p:tgtEl>
                                        <p:attrNameLst>
                                          <p:attrName>style.visibility</p:attrName>
                                        </p:attrNameLst>
                                      </p:cBhvr>
                                      <p:to>
                                        <p:strVal val="visible"/>
                                      </p:to>
                                    </p:set>
                                    <p:animEffect transition="in" filter="fade">
                                      <p:cBhvr>
                                        <p:cTn id="43" dur="100"/>
                                        <p:tgtEl>
                                          <p:spTgt spid="2">
                                            <p:txEl>
                                              <p:pRg st="4" end="4"/>
                                            </p:txEl>
                                          </p:spTgt>
                                        </p:tgtEl>
                                      </p:cBhvr>
                                    </p:animEffect>
                                    <p:anim calcmode="lin" valueType="num">
                                      <p:cBhvr>
                                        <p:cTn id="44" dur="4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5" dur="400" fill="hold"/>
                                        <p:tgtEl>
                                          <p:spTgt spid="2">
                                            <p:txEl>
                                              <p:pRg st="4" end="4"/>
                                            </p:txEl>
                                          </p:spTgt>
                                        </p:tgtEl>
                                        <p:attrNameLst>
                                          <p:attrName>ppt_y</p:attrName>
                                        </p:attrNameLst>
                                      </p:cBhvr>
                                      <p:tavLst>
                                        <p:tav tm="0">
                                          <p:val>
                                            <p:strVal val="#ppt_y+0.31"/>
                                          </p:val>
                                        </p:tav>
                                        <p:tav tm="100000">
                                          <p:val>
                                            <p:strVal val="#ppt_y+0.31"/>
                                          </p:val>
                                        </p:tav>
                                      </p:tavLst>
                                    </p:anim>
                                    <p:anim calcmode="lin" valueType="num">
                                      <p:cBhvr>
                                        <p:cTn id="46" dur="600" decel="50000" fill="hold">
                                          <p:stCondLst>
                                            <p:cond delay="400"/>
                                          </p:stCondLst>
                                        </p:cTn>
                                        <p:tgtEl>
                                          <p:spTgt spid="2">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7" dur="600" decel="50000" fill="hold">
                                          <p:stCondLst>
                                            <p:cond delay="400"/>
                                          </p:stCondLst>
                                        </p:cTn>
                                        <p:tgtEl>
                                          <p:spTgt spid="2">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3" presetClass="entr" presetSubtype="0" fill="hold" nodeType="clickEffect">
                                  <p:stCondLst>
                                    <p:cond delay="0"/>
                                  </p:stCondLst>
                                  <p:childTnLst>
                                    <p:set>
                                      <p:cBhvr>
                                        <p:cTn id="51" dur="1" fill="hold">
                                          <p:stCondLst>
                                            <p:cond delay="0"/>
                                          </p:stCondLst>
                                        </p:cTn>
                                        <p:tgtEl>
                                          <p:spTgt spid="2">
                                            <p:txEl>
                                              <p:pRg st="5" end="5"/>
                                            </p:txEl>
                                          </p:spTgt>
                                        </p:tgtEl>
                                        <p:attrNameLst>
                                          <p:attrName>style.visibility</p:attrName>
                                        </p:attrNameLst>
                                      </p:cBhvr>
                                      <p:to>
                                        <p:strVal val="visible"/>
                                      </p:to>
                                    </p:set>
                                    <p:animEffect transition="in" filter="fade">
                                      <p:cBhvr>
                                        <p:cTn id="52" dur="100"/>
                                        <p:tgtEl>
                                          <p:spTgt spid="2">
                                            <p:txEl>
                                              <p:pRg st="5" end="5"/>
                                            </p:txEl>
                                          </p:spTgt>
                                        </p:tgtEl>
                                      </p:cBhvr>
                                    </p:animEffect>
                                    <p:anim calcmode="lin" valueType="num">
                                      <p:cBhvr>
                                        <p:cTn id="53" dur="4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54" dur="400" fill="hold"/>
                                        <p:tgtEl>
                                          <p:spTgt spid="2">
                                            <p:txEl>
                                              <p:pRg st="5" end="5"/>
                                            </p:txEl>
                                          </p:spTgt>
                                        </p:tgtEl>
                                        <p:attrNameLst>
                                          <p:attrName>ppt_y</p:attrName>
                                        </p:attrNameLst>
                                      </p:cBhvr>
                                      <p:tavLst>
                                        <p:tav tm="0">
                                          <p:val>
                                            <p:strVal val="#ppt_y+0.31"/>
                                          </p:val>
                                        </p:tav>
                                        <p:tav tm="100000">
                                          <p:val>
                                            <p:strVal val="#ppt_y+0.31"/>
                                          </p:val>
                                        </p:tav>
                                      </p:tavLst>
                                    </p:anim>
                                    <p:anim calcmode="lin" valueType="num">
                                      <p:cBhvr>
                                        <p:cTn id="55" dur="600" decel="50000" fill="hold">
                                          <p:stCondLst>
                                            <p:cond delay="400"/>
                                          </p:stCondLst>
                                        </p:cTn>
                                        <p:tgtEl>
                                          <p:spTgt spid="2">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6" dur="600" decel="50000" fill="hold">
                                          <p:stCondLst>
                                            <p:cond delay="400"/>
                                          </p:stCondLst>
                                        </p:cTn>
                                        <p:tgtEl>
                                          <p:spTgt spid="2">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3" presetClass="entr" presetSubtype="0" fill="hold" nodeType="clickEffect">
                                  <p:stCondLst>
                                    <p:cond delay="0"/>
                                  </p:stCondLst>
                                  <p:childTnLst>
                                    <p:set>
                                      <p:cBhvr>
                                        <p:cTn id="60" dur="1" fill="hold">
                                          <p:stCondLst>
                                            <p:cond delay="0"/>
                                          </p:stCondLst>
                                        </p:cTn>
                                        <p:tgtEl>
                                          <p:spTgt spid="2">
                                            <p:txEl>
                                              <p:pRg st="6" end="6"/>
                                            </p:txEl>
                                          </p:spTgt>
                                        </p:tgtEl>
                                        <p:attrNameLst>
                                          <p:attrName>style.visibility</p:attrName>
                                        </p:attrNameLst>
                                      </p:cBhvr>
                                      <p:to>
                                        <p:strVal val="visible"/>
                                      </p:to>
                                    </p:set>
                                    <p:animEffect transition="in" filter="fade">
                                      <p:cBhvr>
                                        <p:cTn id="61" dur="100"/>
                                        <p:tgtEl>
                                          <p:spTgt spid="2">
                                            <p:txEl>
                                              <p:pRg st="6" end="6"/>
                                            </p:txEl>
                                          </p:spTgt>
                                        </p:tgtEl>
                                      </p:cBhvr>
                                    </p:animEffect>
                                    <p:anim calcmode="lin" valueType="num">
                                      <p:cBhvr>
                                        <p:cTn id="62" dur="4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63" dur="400" fill="hold"/>
                                        <p:tgtEl>
                                          <p:spTgt spid="2">
                                            <p:txEl>
                                              <p:pRg st="6" end="6"/>
                                            </p:txEl>
                                          </p:spTgt>
                                        </p:tgtEl>
                                        <p:attrNameLst>
                                          <p:attrName>ppt_y</p:attrName>
                                        </p:attrNameLst>
                                      </p:cBhvr>
                                      <p:tavLst>
                                        <p:tav tm="0">
                                          <p:val>
                                            <p:strVal val="#ppt_y+0.31"/>
                                          </p:val>
                                        </p:tav>
                                        <p:tav tm="100000">
                                          <p:val>
                                            <p:strVal val="#ppt_y+0.31"/>
                                          </p:val>
                                        </p:tav>
                                      </p:tavLst>
                                    </p:anim>
                                    <p:anim calcmode="lin" valueType="num">
                                      <p:cBhvr>
                                        <p:cTn id="64" dur="600" decel="50000" fill="hold">
                                          <p:stCondLst>
                                            <p:cond delay="400"/>
                                          </p:stCondLst>
                                        </p:cTn>
                                        <p:tgtEl>
                                          <p:spTgt spid="2">
                                            <p:txEl>
                                              <p:pRg st="6" end="6"/>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5" dur="600" decel="50000" fill="hold">
                                          <p:stCondLst>
                                            <p:cond delay="400"/>
                                          </p:stCondLst>
                                        </p:cTn>
                                        <p:tgtEl>
                                          <p:spTgt spid="2">
                                            <p:txEl>
                                              <p:pRg st="6" end="6"/>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3" presetClass="entr" presetSubtype="0" fill="hold" nodeType="clickEffect">
                                  <p:stCondLst>
                                    <p:cond delay="0"/>
                                  </p:stCondLst>
                                  <p:childTnLst>
                                    <p:set>
                                      <p:cBhvr>
                                        <p:cTn id="69" dur="1" fill="hold">
                                          <p:stCondLst>
                                            <p:cond delay="0"/>
                                          </p:stCondLst>
                                        </p:cTn>
                                        <p:tgtEl>
                                          <p:spTgt spid="2">
                                            <p:txEl>
                                              <p:pRg st="7" end="7"/>
                                            </p:txEl>
                                          </p:spTgt>
                                        </p:tgtEl>
                                        <p:attrNameLst>
                                          <p:attrName>style.visibility</p:attrName>
                                        </p:attrNameLst>
                                      </p:cBhvr>
                                      <p:to>
                                        <p:strVal val="visible"/>
                                      </p:to>
                                    </p:set>
                                    <p:animEffect transition="in" filter="fade">
                                      <p:cBhvr>
                                        <p:cTn id="70" dur="100"/>
                                        <p:tgtEl>
                                          <p:spTgt spid="2">
                                            <p:txEl>
                                              <p:pRg st="7" end="7"/>
                                            </p:txEl>
                                          </p:spTgt>
                                        </p:tgtEl>
                                      </p:cBhvr>
                                    </p:animEffect>
                                    <p:anim calcmode="lin" valueType="num">
                                      <p:cBhvr>
                                        <p:cTn id="71" dur="4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72" dur="400" fill="hold"/>
                                        <p:tgtEl>
                                          <p:spTgt spid="2">
                                            <p:txEl>
                                              <p:pRg st="7" end="7"/>
                                            </p:txEl>
                                          </p:spTgt>
                                        </p:tgtEl>
                                        <p:attrNameLst>
                                          <p:attrName>ppt_y</p:attrName>
                                        </p:attrNameLst>
                                      </p:cBhvr>
                                      <p:tavLst>
                                        <p:tav tm="0">
                                          <p:val>
                                            <p:strVal val="#ppt_y+0.31"/>
                                          </p:val>
                                        </p:tav>
                                        <p:tav tm="100000">
                                          <p:val>
                                            <p:strVal val="#ppt_y+0.31"/>
                                          </p:val>
                                        </p:tav>
                                      </p:tavLst>
                                    </p:anim>
                                    <p:anim calcmode="lin" valueType="num">
                                      <p:cBhvr>
                                        <p:cTn id="73" dur="600" decel="50000" fill="hold">
                                          <p:stCondLst>
                                            <p:cond delay="400"/>
                                          </p:stCondLst>
                                        </p:cTn>
                                        <p:tgtEl>
                                          <p:spTgt spid="2">
                                            <p:txEl>
                                              <p:pRg st="7" end="7"/>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74" dur="600" decel="50000" fill="hold">
                                          <p:stCondLst>
                                            <p:cond delay="400"/>
                                          </p:stCondLst>
                                        </p:cTn>
                                        <p:tgtEl>
                                          <p:spTgt spid="2">
                                            <p:txEl>
                                              <p:pRg st="7" end="7"/>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4" presetClass="entr" presetSubtype="0" fill="hold" nodeType="clickEffect">
                                  <p:stCondLst>
                                    <p:cond delay="0"/>
                                  </p:stCondLst>
                                  <p:childTnLst>
                                    <p:set>
                                      <p:cBhvr>
                                        <p:cTn id="78" dur="1" fill="hold">
                                          <p:stCondLst>
                                            <p:cond delay="0"/>
                                          </p:stCondLst>
                                        </p:cTn>
                                        <p:tgtEl>
                                          <p:spTgt spid="2">
                                            <p:txEl>
                                              <p:pRg st="8" end="8"/>
                                            </p:txEl>
                                          </p:spTgt>
                                        </p:tgtEl>
                                        <p:attrNameLst>
                                          <p:attrName>style.visibility</p:attrName>
                                        </p:attrNameLst>
                                      </p:cBhvr>
                                      <p:to>
                                        <p:strVal val="visible"/>
                                      </p:to>
                                    </p:set>
                                    <p:anim from="(-#ppt_w/2)" to="(#ppt_x)" calcmode="lin" valueType="num">
                                      <p:cBhvr>
                                        <p:cTn id="79" dur="600" fill="hold">
                                          <p:stCondLst>
                                            <p:cond delay="0"/>
                                          </p:stCondLst>
                                        </p:cTn>
                                        <p:tgtEl>
                                          <p:spTgt spid="2">
                                            <p:txEl>
                                              <p:pRg st="8" end="8"/>
                                            </p:txEl>
                                          </p:spTgt>
                                        </p:tgtEl>
                                        <p:attrNameLst>
                                          <p:attrName>ppt_x</p:attrName>
                                        </p:attrNameLst>
                                      </p:cBhvr>
                                    </p:anim>
                                    <p:anim from="0" to="-1.0" calcmode="lin" valueType="num">
                                      <p:cBhvr>
                                        <p:cTn id="80" dur="200" decel="50000" autoRev="1" fill="hold">
                                          <p:stCondLst>
                                            <p:cond delay="600"/>
                                          </p:stCondLst>
                                        </p:cTn>
                                        <p:tgtEl>
                                          <p:spTgt spid="2">
                                            <p:txEl>
                                              <p:pRg st="8" end="8"/>
                                            </p:txEl>
                                          </p:spTgt>
                                        </p:tgtEl>
                                        <p:attrNameLst>
                                          <p:attrName>xshear</p:attrName>
                                        </p:attrNameLst>
                                      </p:cBhvr>
                                    </p:anim>
                                    <p:animScale>
                                      <p:cBhvr>
                                        <p:cTn id="81" dur="200" decel="100000" autoRev="1" fill="hold">
                                          <p:stCondLst>
                                            <p:cond delay="600"/>
                                          </p:stCondLst>
                                        </p:cTn>
                                        <p:tgtEl>
                                          <p:spTgt spid="2">
                                            <p:txEl>
                                              <p:pRg st="8" end="8"/>
                                            </p:txEl>
                                          </p:spTgt>
                                        </p:tgtEl>
                                      </p:cBhvr>
                                      <p:from x="100000" y="100000"/>
                                      <p:to x="80000" y="100000"/>
                                    </p:animScale>
                                    <p:anim by="(#ppt_h/3+#ppt_w*0.1)" calcmode="lin" valueType="num">
                                      <p:cBhvr additive="sum">
                                        <p:cTn id="82" dur="200" decel="100000" autoRev="1" fill="hold">
                                          <p:stCondLst>
                                            <p:cond delay="600"/>
                                          </p:stCondLst>
                                        </p:cTn>
                                        <p:tgtEl>
                                          <p:spTgt spid="2">
                                            <p:txEl>
                                              <p:pRg st="8" end="8"/>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000" dirty="0" smtClean="0"/>
              <a:t>Efficiency of opiate drugs</a:t>
            </a:r>
            <a:endParaRPr lang="en-US" sz="6000" dirty="0"/>
          </a:p>
        </p:txBody>
      </p:sp>
      <p:sp>
        <p:nvSpPr>
          <p:cNvPr id="9" name="Text Placeholder 8"/>
          <p:cNvSpPr>
            <a:spLocks noGrp="1"/>
          </p:cNvSpPr>
          <p:nvPr>
            <p:ph type="body" idx="1"/>
          </p:nvPr>
        </p:nvSpPr>
        <p:spPr>
          <a:xfrm>
            <a:off x="228600" y="1447800"/>
            <a:ext cx="2590800" cy="762000"/>
          </a:xfrm>
        </p:spPr>
        <p:txBody>
          <a:bodyPr/>
          <a:lstStyle/>
          <a:p>
            <a:r>
              <a:rPr lang="en-US" dirty="0" smtClean="0"/>
              <a:t>High Efficiency</a:t>
            </a:r>
            <a:endParaRPr lang="en-US" dirty="0"/>
          </a:p>
        </p:txBody>
      </p:sp>
      <p:sp>
        <p:nvSpPr>
          <p:cNvPr id="11" name="Text Placeholder 10"/>
          <p:cNvSpPr>
            <a:spLocks noGrp="1"/>
          </p:cNvSpPr>
          <p:nvPr>
            <p:ph type="body" sz="half" idx="3"/>
          </p:nvPr>
        </p:nvSpPr>
        <p:spPr>
          <a:xfrm>
            <a:off x="3200400" y="1447800"/>
            <a:ext cx="3124200" cy="762000"/>
          </a:xfrm>
        </p:spPr>
        <p:txBody>
          <a:bodyPr/>
          <a:lstStyle/>
          <a:p>
            <a:r>
              <a:rPr lang="en-US" dirty="0" smtClean="0"/>
              <a:t>Medium Efficiency</a:t>
            </a:r>
            <a:endParaRPr lang="en-US" dirty="0"/>
          </a:p>
        </p:txBody>
      </p:sp>
      <p:sp>
        <p:nvSpPr>
          <p:cNvPr id="10" name="Content Placeholder 9"/>
          <p:cNvSpPr>
            <a:spLocks noGrp="1"/>
          </p:cNvSpPr>
          <p:nvPr>
            <p:ph sz="quarter" idx="2"/>
          </p:nvPr>
        </p:nvSpPr>
        <p:spPr>
          <a:xfrm>
            <a:off x="228600" y="2362200"/>
            <a:ext cx="2971800" cy="3913632"/>
          </a:xfrm>
        </p:spPr>
        <p:txBody>
          <a:bodyPr/>
          <a:lstStyle/>
          <a:p>
            <a:r>
              <a:rPr lang="en-US" dirty="0" smtClean="0"/>
              <a:t>Heroin</a:t>
            </a:r>
          </a:p>
          <a:p>
            <a:r>
              <a:rPr lang="en-US" dirty="0" smtClean="0"/>
              <a:t>Morphine</a:t>
            </a:r>
          </a:p>
          <a:p>
            <a:r>
              <a:rPr lang="en-US" dirty="0" err="1" smtClean="0"/>
              <a:t>Hydromorphone</a:t>
            </a:r>
            <a:endParaRPr lang="en-US" dirty="0" smtClean="0"/>
          </a:p>
          <a:p>
            <a:r>
              <a:rPr lang="en-US" dirty="0" err="1" smtClean="0"/>
              <a:t>Meperidine</a:t>
            </a:r>
            <a:r>
              <a:rPr lang="en-US" dirty="0" smtClean="0"/>
              <a:t> (Demerol)</a:t>
            </a:r>
          </a:p>
          <a:p>
            <a:r>
              <a:rPr lang="en-US" dirty="0" err="1" smtClean="0"/>
              <a:t>Fentanyl</a:t>
            </a:r>
            <a:endParaRPr lang="en-US" dirty="0"/>
          </a:p>
        </p:txBody>
      </p:sp>
      <p:sp>
        <p:nvSpPr>
          <p:cNvPr id="12" name="Content Placeholder 11"/>
          <p:cNvSpPr>
            <a:spLocks noGrp="1"/>
          </p:cNvSpPr>
          <p:nvPr>
            <p:ph sz="quarter" idx="4"/>
          </p:nvPr>
        </p:nvSpPr>
        <p:spPr>
          <a:xfrm>
            <a:off x="3200400" y="2362200"/>
            <a:ext cx="2895600" cy="3913632"/>
          </a:xfrm>
        </p:spPr>
        <p:txBody>
          <a:bodyPr/>
          <a:lstStyle/>
          <a:p>
            <a:r>
              <a:rPr lang="en-US" dirty="0" err="1" smtClean="0"/>
              <a:t>Hydrocodone</a:t>
            </a:r>
            <a:endParaRPr lang="en-US" dirty="0" smtClean="0"/>
          </a:p>
          <a:p>
            <a:r>
              <a:rPr lang="en-US" dirty="0" err="1" smtClean="0"/>
              <a:t>Oxycodone</a:t>
            </a:r>
            <a:endParaRPr lang="en-US" dirty="0"/>
          </a:p>
        </p:txBody>
      </p:sp>
      <p:sp>
        <p:nvSpPr>
          <p:cNvPr id="7" name="Content Placeholder 4"/>
          <p:cNvSpPr txBox="1">
            <a:spLocks/>
          </p:cNvSpPr>
          <p:nvPr/>
        </p:nvSpPr>
        <p:spPr>
          <a:xfrm>
            <a:off x="3276600" y="1524000"/>
            <a:ext cx="2438400" cy="45720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2"/>
              </a:buClr>
              <a:buSzPct val="85000"/>
              <a:buFont typeface="Wingdings 2"/>
              <a:buChar char=""/>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Content Placeholder 5"/>
          <p:cNvSpPr txBox="1">
            <a:spLocks/>
          </p:cNvSpPr>
          <p:nvPr/>
        </p:nvSpPr>
        <p:spPr>
          <a:xfrm>
            <a:off x="3352800" y="1447800"/>
            <a:ext cx="2459736" cy="45720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2"/>
              </a:buClr>
              <a:buSzPct val="85000"/>
              <a:buFont typeface="Wingdings 2"/>
              <a:buChar char=""/>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13" name="Text Placeholder 10"/>
          <p:cNvSpPr txBox="1">
            <a:spLocks/>
          </p:cNvSpPr>
          <p:nvPr/>
        </p:nvSpPr>
        <p:spPr>
          <a:xfrm>
            <a:off x="6477000" y="1295400"/>
            <a:ext cx="2895600" cy="762000"/>
          </a:xfrm>
          <a:prstGeom prst="rect">
            <a:avLst/>
          </a:prstGeom>
          <a:noFill/>
          <a:ln w="25400" cap="rnd" cmpd="sng" algn="ctr">
            <a:noFill/>
            <a:prstDash val="solid"/>
          </a:ln>
          <a:effectLst>
            <a:softEdge rad="63500"/>
          </a:effectLst>
        </p:spPr>
        <p:txBody>
          <a:bodyPr vert="horz" lIns="91440" tIns="45720" rIns="91440" bIns="45720" anchor="b">
            <a:noAutofit/>
          </a:bodyPr>
          <a:lstStyle/>
          <a:p>
            <a:pPr marL="0" marR="0" lvl="0" indent="0" algn="l" defTabSz="914400" rtl="0" eaLnBrk="1" fontAlgn="auto" latinLnBrk="0" hangingPunct="1">
              <a:lnSpc>
                <a:spcPct val="100000"/>
              </a:lnSpc>
              <a:spcBef>
                <a:spcPts val="0"/>
              </a:spcBef>
              <a:spcAft>
                <a:spcPts val="0"/>
              </a:spcAft>
              <a:buClr>
                <a:schemeClr val="accent2"/>
              </a:buClr>
              <a:buSzPct val="85000"/>
              <a:buFont typeface="Wingdings 2"/>
              <a:buNone/>
              <a:tabLst/>
              <a:defRPr/>
            </a:pPr>
            <a:r>
              <a:rPr kumimoji="0" lang="en-US" i="0" u="none" strike="noStrike" kern="1200" cap="none" spc="0" normalizeH="0" baseline="0" noProof="0" dirty="0" smtClean="0">
                <a:ln>
                  <a:noFill/>
                </a:ln>
                <a:solidFill>
                  <a:schemeClr val="accent1">
                    <a:lumMod val="50000"/>
                  </a:schemeClr>
                </a:solidFill>
                <a:effectLst/>
                <a:uLnTx/>
                <a:uFillTx/>
                <a:latin typeface="+mj-lt"/>
                <a:ea typeface="+mn-ea"/>
                <a:cs typeface="+mn-cs"/>
              </a:rPr>
              <a:t>LOW EFFICENCY</a:t>
            </a:r>
            <a:endParaRPr kumimoji="0" lang="en-US" i="0" u="none" strike="noStrike" kern="1200" cap="none" spc="0" normalizeH="0" baseline="0" noProof="0" dirty="0">
              <a:ln>
                <a:noFill/>
              </a:ln>
              <a:solidFill>
                <a:schemeClr val="accent1">
                  <a:lumMod val="50000"/>
                </a:schemeClr>
              </a:solidFill>
              <a:effectLst/>
              <a:uLnTx/>
              <a:uFillTx/>
              <a:latin typeface="+mj-lt"/>
              <a:ea typeface="+mn-ea"/>
              <a:cs typeface="+mn-cs"/>
            </a:endParaRPr>
          </a:p>
        </p:txBody>
      </p:sp>
      <p:sp>
        <p:nvSpPr>
          <p:cNvPr id="14" name="Content Placeholder 11"/>
          <p:cNvSpPr txBox="1">
            <a:spLocks/>
          </p:cNvSpPr>
          <p:nvPr/>
        </p:nvSpPr>
        <p:spPr>
          <a:xfrm>
            <a:off x="6324600" y="2362200"/>
            <a:ext cx="2590800" cy="3913632"/>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2"/>
              </a:buClr>
              <a:buSzPct val="85000"/>
              <a:buFont typeface="Wingdings 2"/>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Codeine</a:t>
            </a:r>
          </a:p>
          <a:p>
            <a:pPr marL="274320" marR="0" lvl="0" indent="-274320" algn="l" defTabSz="914400" rtl="0" eaLnBrk="1" fontAlgn="auto" latinLnBrk="0" hangingPunct="1">
              <a:lnSpc>
                <a:spcPct val="100000"/>
              </a:lnSpc>
              <a:spcBef>
                <a:spcPts val="600"/>
              </a:spcBef>
              <a:spcAft>
                <a:spcPts val="0"/>
              </a:spcAft>
              <a:buClr>
                <a:schemeClr val="accent2"/>
              </a:buClr>
              <a:buSzPct val="85000"/>
              <a:buFont typeface="Wingdings 2"/>
              <a:buChar char=""/>
              <a:tabLst/>
              <a:defRPr/>
            </a:pPr>
            <a:r>
              <a:rPr lang="en-US" sz="2600" dirty="0" err="1" smtClean="0"/>
              <a:t>Propoxyphene</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0">
                                            <p:txEl>
                                              <p:pRg st="0" end="0"/>
                                            </p:txEl>
                                          </p:spTgt>
                                        </p:tgtEl>
                                        <p:attrNameLst>
                                          <p:attrName>style.visibility</p:attrName>
                                        </p:attrNameLst>
                                      </p:cBhvr>
                                      <p:to>
                                        <p:strVal val="visible"/>
                                      </p:to>
                                    </p:set>
                                    <p:anim calcmode="discrete" valueType="clr">
                                      <p:cBhvr override="childStyle">
                                        <p:cTn id="7" dur="80"/>
                                        <p:tgtEl>
                                          <p:spTgt spid="1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0">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10">
                                            <p:txEl>
                                              <p:pRg st="1" end="1"/>
                                            </p:txEl>
                                          </p:spTgt>
                                        </p:tgtEl>
                                        <p:attrNameLst>
                                          <p:attrName>style.visibility</p:attrName>
                                        </p:attrNameLst>
                                      </p:cBhvr>
                                      <p:to>
                                        <p:strVal val="visible"/>
                                      </p:to>
                                    </p:set>
                                    <p:anim calcmode="discrete" valueType="clr">
                                      <p:cBhvr override="childStyle">
                                        <p:cTn id="14" dur="80"/>
                                        <p:tgtEl>
                                          <p:spTgt spid="10">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0">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10">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10">
                                            <p:txEl>
                                              <p:pRg st="2" end="2"/>
                                            </p:txEl>
                                          </p:spTgt>
                                        </p:tgtEl>
                                        <p:attrNameLst>
                                          <p:attrName>style.visibility</p:attrName>
                                        </p:attrNameLst>
                                      </p:cBhvr>
                                      <p:to>
                                        <p:strVal val="visible"/>
                                      </p:to>
                                    </p:set>
                                    <p:anim calcmode="discrete" valueType="clr">
                                      <p:cBhvr override="childStyle">
                                        <p:cTn id="21" dur="80"/>
                                        <p:tgtEl>
                                          <p:spTgt spid="10">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0">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10">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10">
                                            <p:txEl>
                                              <p:pRg st="3" end="3"/>
                                            </p:txEl>
                                          </p:spTgt>
                                        </p:tgtEl>
                                        <p:attrNameLst>
                                          <p:attrName>style.visibility</p:attrName>
                                        </p:attrNameLst>
                                      </p:cBhvr>
                                      <p:to>
                                        <p:strVal val="visible"/>
                                      </p:to>
                                    </p:set>
                                    <p:anim calcmode="discrete" valueType="clr">
                                      <p:cBhvr override="childStyle">
                                        <p:cTn id="28" dur="80"/>
                                        <p:tgtEl>
                                          <p:spTgt spid="10">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0">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10">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10">
                                            <p:txEl>
                                              <p:pRg st="4" end="4"/>
                                            </p:txEl>
                                          </p:spTgt>
                                        </p:tgtEl>
                                        <p:attrNameLst>
                                          <p:attrName>style.visibility</p:attrName>
                                        </p:attrNameLst>
                                      </p:cBhvr>
                                      <p:to>
                                        <p:strVal val="visible"/>
                                      </p:to>
                                    </p:set>
                                    <p:anim calcmode="discrete" valueType="clr">
                                      <p:cBhvr override="childStyle">
                                        <p:cTn id="35" dur="80"/>
                                        <p:tgtEl>
                                          <p:spTgt spid="10">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0">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10">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12">
                                            <p:txEl>
                                              <p:pRg st="0" end="0"/>
                                            </p:txEl>
                                          </p:spTgt>
                                        </p:tgtEl>
                                        <p:attrNameLst>
                                          <p:attrName>style.visibility</p:attrName>
                                        </p:attrNameLst>
                                      </p:cBhvr>
                                      <p:to>
                                        <p:strVal val="visible"/>
                                      </p:to>
                                    </p:set>
                                    <p:anim calcmode="discrete" valueType="clr">
                                      <p:cBhvr override="childStyle">
                                        <p:cTn id="42" dur="80"/>
                                        <p:tgtEl>
                                          <p:spTgt spid="1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12">
                                            <p:txEl>
                                              <p:pRg st="0" end="0"/>
                                            </p:txEl>
                                          </p:spTgt>
                                        </p:tgtEl>
                                        <p:attrNameLst>
                                          <p:attrName>fillcolor</p:attrName>
                                        </p:attrNameLst>
                                      </p:cBhvr>
                                      <p:tavLst>
                                        <p:tav tm="0">
                                          <p:val>
                                            <p:clrVal>
                                              <a:schemeClr val="accent2"/>
                                            </p:clrVal>
                                          </p:val>
                                        </p:tav>
                                        <p:tav tm="50000">
                                          <p:val>
                                            <p:clrVal>
                                              <a:schemeClr val="hlink"/>
                                            </p:clrVal>
                                          </p:val>
                                        </p:tav>
                                      </p:tavLst>
                                    </p:anim>
                                    <p:set>
                                      <p:cBhvr>
                                        <p:cTn id="44" dur="80"/>
                                        <p:tgtEl>
                                          <p:spTgt spid="12">
                                            <p:txEl>
                                              <p:pRg st="0" end="0"/>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12">
                                            <p:txEl>
                                              <p:pRg st="1" end="1"/>
                                            </p:txEl>
                                          </p:spTgt>
                                        </p:tgtEl>
                                        <p:attrNameLst>
                                          <p:attrName>style.visibility</p:attrName>
                                        </p:attrNameLst>
                                      </p:cBhvr>
                                      <p:to>
                                        <p:strVal val="visible"/>
                                      </p:to>
                                    </p:set>
                                    <p:anim calcmode="discrete" valueType="clr">
                                      <p:cBhvr override="childStyle">
                                        <p:cTn id="49" dur="80"/>
                                        <p:tgtEl>
                                          <p:spTgt spid="12">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12">
                                            <p:txEl>
                                              <p:pRg st="1" end="1"/>
                                            </p:txEl>
                                          </p:spTgt>
                                        </p:tgtEl>
                                        <p:attrNameLst>
                                          <p:attrName>fillcolor</p:attrName>
                                        </p:attrNameLst>
                                      </p:cBhvr>
                                      <p:tavLst>
                                        <p:tav tm="0">
                                          <p:val>
                                            <p:clrVal>
                                              <a:schemeClr val="accent2"/>
                                            </p:clrVal>
                                          </p:val>
                                        </p:tav>
                                        <p:tav tm="50000">
                                          <p:val>
                                            <p:clrVal>
                                              <a:schemeClr val="hlink"/>
                                            </p:clrVal>
                                          </p:val>
                                        </p:tav>
                                      </p:tavLst>
                                    </p:anim>
                                    <p:set>
                                      <p:cBhvr>
                                        <p:cTn id="51" dur="80"/>
                                        <p:tgtEl>
                                          <p:spTgt spid="12">
                                            <p:txEl>
                                              <p:pRg st="1" end="1"/>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14">
                                            <p:txEl>
                                              <p:pRg st="0" end="0"/>
                                            </p:txEl>
                                          </p:spTgt>
                                        </p:tgtEl>
                                        <p:attrNameLst>
                                          <p:attrName>style.visibility</p:attrName>
                                        </p:attrNameLst>
                                      </p:cBhvr>
                                      <p:to>
                                        <p:strVal val="visible"/>
                                      </p:to>
                                    </p:set>
                                    <p:anim calcmode="discrete" valueType="clr">
                                      <p:cBhvr override="childStyle">
                                        <p:cTn id="56" dur="80"/>
                                        <p:tgtEl>
                                          <p:spTgt spid="1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14">
                                            <p:txEl>
                                              <p:pRg st="0" end="0"/>
                                            </p:txEl>
                                          </p:spTgt>
                                        </p:tgtEl>
                                        <p:attrNameLst>
                                          <p:attrName>fillcolor</p:attrName>
                                        </p:attrNameLst>
                                      </p:cBhvr>
                                      <p:tavLst>
                                        <p:tav tm="0">
                                          <p:val>
                                            <p:clrVal>
                                              <a:schemeClr val="accent2"/>
                                            </p:clrVal>
                                          </p:val>
                                        </p:tav>
                                        <p:tav tm="50000">
                                          <p:val>
                                            <p:clrVal>
                                              <a:schemeClr val="hlink"/>
                                            </p:clrVal>
                                          </p:val>
                                        </p:tav>
                                      </p:tavLst>
                                    </p:anim>
                                    <p:set>
                                      <p:cBhvr>
                                        <p:cTn id="58" dur="80"/>
                                        <p:tgtEl>
                                          <p:spTgt spid="14">
                                            <p:txEl>
                                              <p:pRg st="0" end="0"/>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14">
                                            <p:txEl>
                                              <p:pRg st="1" end="1"/>
                                            </p:txEl>
                                          </p:spTgt>
                                        </p:tgtEl>
                                        <p:attrNameLst>
                                          <p:attrName>style.visibility</p:attrName>
                                        </p:attrNameLst>
                                      </p:cBhvr>
                                      <p:to>
                                        <p:strVal val="visible"/>
                                      </p:to>
                                    </p:set>
                                    <p:anim calcmode="discrete" valueType="clr">
                                      <p:cBhvr override="childStyle">
                                        <p:cTn id="63" dur="80"/>
                                        <p:tgtEl>
                                          <p:spTgt spid="14">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14">
                                            <p:txEl>
                                              <p:pRg st="1" end="1"/>
                                            </p:txEl>
                                          </p:spTgt>
                                        </p:tgtEl>
                                        <p:attrNameLst>
                                          <p:attrName>fillcolor</p:attrName>
                                        </p:attrNameLst>
                                      </p:cBhvr>
                                      <p:tavLst>
                                        <p:tav tm="0">
                                          <p:val>
                                            <p:clrVal>
                                              <a:schemeClr val="accent2"/>
                                            </p:clrVal>
                                          </p:val>
                                        </p:tav>
                                        <p:tav tm="50000">
                                          <p:val>
                                            <p:clrVal>
                                              <a:schemeClr val="hlink"/>
                                            </p:clrVal>
                                          </p:val>
                                        </p:tav>
                                      </p:tavLst>
                                    </p:anim>
                                    <p:set>
                                      <p:cBhvr>
                                        <p:cTn id="65" dur="80"/>
                                        <p:tgtEl>
                                          <p:spTgt spid="14">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9328</TotalTime>
  <Words>1363</Words>
  <Application>Microsoft Office PowerPoint</Application>
  <PresentationFormat>On-screen Show (4:3)</PresentationFormat>
  <Paragraphs>180</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Trek</vt:lpstr>
      <vt:lpstr>OPIATES</vt:lpstr>
      <vt:lpstr>Introduction</vt:lpstr>
      <vt:lpstr>Introduction cont.</vt:lpstr>
      <vt:lpstr>Where do they come from?</vt:lpstr>
      <vt:lpstr>How people take opiates </vt:lpstr>
      <vt:lpstr>Opium pipe</vt:lpstr>
      <vt:lpstr>How opiates move through the body</vt:lpstr>
      <vt:lpstr>Types of opiates</vt:lpstr>
      <vt:lpstr>Efficiency of opiate drugs</vt:lpstr>
      <vt:lpstr>Heroin </vt:lpstr>
      <vt:lpstr>Slide 11</vt:lpstr>
      <vt:lpstr>Short-term effects</vt:lpstr>
      <vt:lpstr>Long-term effects</vt:lpstr>
      <vt:lpstr>Morphine</vt:lpstr>
      <vt:lpstr>Morphine cont.</vt:lpstr>
      <vt:lpstr>Meperidine </vt:lpstr>
      <vt:lpstr>Slide 17</vt:lpstr>
      <vt:lpstr>Oxycodone</vt:lpstr>
      <vt:lpstr>Oxycodone cont.</vt:lpstr>
      <vt:lpstr>Oxycodone short-term effects…</vt:lpstr>
      <vt:lpstr>Oxycodone Long-term effects…</vt:lpstr>
      <vt:lpstr>Codeine </vt:lpstr>
      <vt:lpstr>Propoxyphene</vt:lpstr>
      <vt:lpstr>Propoxyphene cont. </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OPIATES</dc:title>
  <dc:creator>eprall</dc:creator>
  <cp:lastModifiedBy>nwinters</cp:lastModifiedBy>
  <cp:revision>182</cp:revision>
  <dcterms:created xsi:type="dcterms:W3CDTF">2011-03-18T12:24:59Z</dcterms:created>
  <dcterms:modified xsi:type="dcterms:W3CDTF">2016-04-11T14:58:29Z</dcterms:modified>
</cp:coreProperties>
</file>